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6"/>
  </p:notesMasterIdLst>
  <p:handoutMasterIdLst>
    <p:handoutMasterId r:id="rId87"/>
  </p:handoutMasterIdLst>
  <p:sldIdLst>
    <p:sldId id="256" r:id="rId2"/>
    <p:sldId id="868" r:id="rId3"/>
    <p:sldId id="959" r:id="rId4"/>
    <p:sldId id="874" r:id="rId5"/>
    <p:sldId id="880" r:id="rId6"/>
    <p:sldId id="882" r:id="rId7"/>
    <p:sldId id="883" r:id="rId8"/>
    <p:sldId id="884" r:id="rId9"/>
    <p:sldId id="887" r:id="rId10"/>
    <p:sldId id="885" r:id="rId11"/>
    <p:sldId id="893" r:id="rId12"/>
    <p:sldId id="894" r:id="rId13"/>
    <p:sldId id="895" r:id="rId14"/>
    <p:sldId id="448" r:id="rId15"/>
    <p:sldId id="447" r:id="rId16"/>
    <p:sldId id="446" r:id="rId17"/>
    <p:sldId id="963" r:id="rId18"/>
    <p:sldId id="451" r:id="rId19"/>
    <p:sldId id="453" r:id="rId20"/>
    <p:sldId id="452" r:id="rId21"/>
    <p:sldId id="454" r:id="rId22"/>
    <p:sldId id="965" r:id="rId23"/>
    <p:sldId id="966" r:id="rId24"/>
    <p:sldId id="445" r:id="rId25"/>
    <p:sldId id="450" r:id="rId26"/>
    <p:sldId id="968" r:id="rId27"/>
    <p:sldId id="970" r:id="rId28"/>
    <p:sldId id="500" r:id="rId29"/>
    <p:sldId id="501" r:id="rId30"/>
    <p:sldId id="502" r:id="rId31"/>
    <p:sldId id="503" r:id="rId32"/>
    <p:sldId id="504" r:id="rId33"/>
    <p:sldId id="505" r:id="rId34"/>
    <p:sldId id="412" r:id="rId35"/>
    <p:sldId id="971" r:id="rId36"/>
    <p:sldId id="972" r:id="rId37"/>
    <p:sldId id="973" r:id="rId38"/>
    <p:sldId id="974" r:id="rId39"/>
    <p:sldId id="975" r:id="rId40"/>
    <p:sldId id="265" r:id="rId41"/>
    <p:sldId id="266" r:id="rId42"/>
    <p:sldId id="267" r:id="rId43"/>
    <p:sldId id="268" r:id="rId44"/>
    <p:sldId id="269" r:id="rId45"/>
    <p:sldId id="270" r:id="rId46"/>
    <p:sldId id="271" r:id="rId47"/>
    <p:sldId id="272" r:id="rId48"/>
    <p:sldId id="273" r:id="rId49"/>
    <p:sldId id="274" r:id="rId50"/>
    <p:sldId id="275" r:id="rId51"/>
    <p:sldId id="276" r:id="rId52"/>
    <p:sldId id="311" r:id="rId53"/>
    <p:sldId id="307" r:id="rId54"/>
    <p:sldId id="308" r:id="rId55"/>
    <p:sldId id="309" r:id="rId56"/>
    <p:sldId id="977" r:id="rId57"/>
    <p:sldId id="979" r:id="rId58"/>
    <p:sldId id="980" r:id="rId59"/>
    <p:sldId id="981" r:id="rId60"/>
    <p:sldId id="1005" r:id="rId61"/>
    <p:sldId id="967" r:id="rId62"/>
    <p:sldId id="969" r:id="rId63"/>
    <p:sldId id="982" r:id="rId64"/>
    <p:sldId id="983" r:id="rId65"/>
    <p:sldId id="984" r:id="rId66"/>
    <p:sldId id="985" r:id="rId67"/>
    <p:sldId id="956" r:id="rId68"/>
    <p:sldId id="986" r:id="rId69"/>
    <p:sldId id="988" r:id="rId70"/>
    <p:sldId id="991" r:id="rId71"/>
    <p:sldId id="990" r:id="rId72"/>
    <p:sldId id="992" r:id="rId73"/>
    <p:sldId id="993" r:id="rId74"/>
    <p:sldId id="994" r:id="rId75"/>
    <p:sldId id="995" r:id="rId76"/>
    <p:sldId id="1000" r:id="rId77"/>
    <p:sldId id="996" r:id="rId78"/>
    <p:sldId id="997" r:id="rId79"/>
    <p:sldId id="998" r:id="rId80"/>
    <p:sldId id="999" r:id="rId81"/>
    <p:sldId id="1001" r:id="rId82"/>
    <p:sldId id="1002" r:id="rId83"/>
    <p:sldId id="1003" r:id="rId84"/>
    <p:sldId id="1004"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1A]" id="{7588B8BA-9734-6E4B-B232-D5B6A55DDE64}">
          <p14:sldIdLst>
            <p14:sldId id="256"/>
          </p14:sldIdLst>
        </p14:section>
        <p14:section name="Derivatives and Gradient Descent [2A]" id="{1261C7ED-0EDE-0C4F-A31A-98820759B2C0}">
          <p14:sldIdLst>
            <p14:sldId id="868"/>
            <p14:sldId id="959"/>
            <p14:sldId id="874"/>
            <p14:sldId id="880"/>
            <p14:sldId id="882"/>
            <p14:sldId id="883"/>
            <p14:sldId id="884"/>
            <p14:sldId id="887"/>
            <p14:sldId id="885"/>
            <p14:sldId id="893"/>
            <p14:sldId id="894"/>
            <p14:sldId id="895"/>
            <p14:sldId id="448"/>
            <p14:sldId id="447"/>
            <p14:sldId id="446"/>
            <p14:sldId id="963"/>
            <p14:sldId id="451"/>
            <p14:sldId id="453"/>
            <p14:sldId id="452"/>
            <p14:sldId id="454"/>
            <p14:sldId id="965"/>
            <p14:sldId id="966"/>
            <p14:sldId id="445"/>
            <p14:sldId id="450"/>
          </p14:sldIdLst>
        </p14:section>
        <p14:section name="Stochastic Gradient Descent [2B]" id="{8D6F966A-823F-564B-999F-829D6F34CB74}">
          <p14:sldIdLst>
            <p14:sldId id="968"/>
            <p14:sldId id="970"/>
            <p14:sldId id="500"/>
            <p14:sldId id="501"/>
            <p14:sldId id="502"/>
            <p14:sldId id="503"/>
            <p14:sldId id="504"/>
            <p14:sldId id="505"/>
            <p14:sldId id="412"/>
            <p14:sldId id="971"/>
            <p14:sldId id="972"/>
            <p14:sldId id="973"/>
            <p14:sldId id="974"/>
            <p14:sldId id="975"/>
            <p14:sldId id="265"/>
            <p14:sldId id="266"/>
            <p14:sldId id="267"/>
            <p14:sldId id="268"/>
            <p14:sldId id="269"/>
            <p14:sldId id="270"/>
            <p14:sldId id="271"/>
            <p14:sldId id="272"/>
            <p14:sldId id="273"/>
            <p14:sldId id="274"/>
            <p14:sldId id="275"/>
            <p14:sldId id="276"/>
            <p14:sldId id="311"/>
            <p14:sldId id="307"/>
            <p14:sldId id="308"/>
            <p14:sldId id="309"/>
            <p14:sldId id="977"/>
            <p14:sldId id="979"/>
            <p14:sldId id="980"/>
            <p14:sldId id="981"/>
            <p14:sldId id="1005"/>
          </p14:sldIdLst>
        </p14:section>
        <p14:section name="Backpropagation [2C]" id="{2AE5DEAE-80E7-1046-8890-0C62061945A8}">
          <p14:sldIdLst>
            <p14:sldId id="967"/>
            <p14:sldId id="969"/>
            <p14:sldId id="982"/>
            <p14:sldId id="983"/>
            <p14:sldId id="984"/>
            <p14:sldId id="985"/>
            <p14:sldId id="956"/>
            <p14:sldId id="986"/>
            <p14:sldId id="988"/>
            <p14:sldId id="991"/>
            <p14:sldId id="990"/>
            <p14:sldId id="992"/>
            <p14:sldId id="993"/>
            <p14:sldId id="994"/>
            <p14:sldId id="995"/>
            <p14:sldId id="1000"/>
            <p14:sldId id="996"/>
            <p14:sldId id="997"/>
            <p14:sldId id="998"/>
            <p14:sldId id="999"/>
            <p14:sldId id="1001"/>
            <p14:sldId id="1002"/>
            <p14:sldId id="1003"/>
            <p14:sldId id="100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 id="3" name="user" initials="u" lastIdx="1" clrIdx="2">
    <p:extLst>
      <p:ext uri="{19B8F6BF-5375-455C-9EA6-DF929625EA0E}">
        <p15:presenceInfo xmlns:p15="http://schemas.microsoft.com/office/powerpoint/2012/main" userId="user" providerId="None"/>
      </p:ext>
    </p:extLst>
  </p:cmAuthor>
  <p:cmAuthor id="4" name="Thomas Nield" initials="TN" lastIdx="1" clrIdx="3">
    <p:extLst>
      <p:ext uri="{19B8F6BF-5375-455C-9EA6-DF929625EA0E}">
        <p15:presenceInfo xmlns:p15="http://schemas.microsoft.com/office/powerpoint/2012/main" userId="e7924354f0a44a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F5F5F5"/>
    <a:srgbClr val="97FFFF"/>
    <a:srgbClr val="1A1A1A"/>
    <a:srgbClr val="8B3A62"/>
    <a:srgbClr val="F7F7F7"/>
    <a:srgbClr val="7A378B"/>
    <a:srgbClr val="EE7942"/>
    <a:srgbClr val="FFFFFF"/>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FF1278-1042-0A45-B586-3171AFC986BF}" v="1755" dt="2022-12-03T15:48:24.6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01" autoAdjust="0"/>
    <p:restoredTop sz="80634" autoAdjust="0"/>
  </p:normalViewPr>
  <p:slideViewPr>
    <p:cSldViewPr snapToGrid="0">
      <p:cViewPr varScale="1">
        <p:scale>
          <a:sx n="86" d="100"/>
          <a:sy n="86" d="100"/>
        </p:scale>
        <p:origin x="240" y="456"/>
      </p:cViewPr>
      <p:guideLst>
        <p:guide orient="horz" pos="2160"/>
        <p:guide pos="3840"/>
      </p:guideLst>
    </p:cSldViewPr>
  </p:slideViewPr>
  <p:outlineViewPr>
    <p:cViewPr>
      <p:scale>
        <a:sx n="33" d="100"/>
        <a:sy n="33" d="100"/>
      </p:scale>
      <p:origin x="0" y="-3368"/>
    </p:cViewPr>
  </p:outlineViewPr>
  <p:notesTextViewPr>
    <p:cViewPr>
      <p:scale>
        <a:sx n="100" d="100"/>
        <a:sy n="100" d="100"/>
      </p:scale>
      <p:origin x="0" y="0"/>
    </p:cViewPr>
  </p:notesTextViewPr>
  <p:notesViewPr>
    <p:cSldViewPr snapToGrid="0">
      <p:cViewPr varScale="1">
        <p:scale>
          <a:sx n="69" d="100"/>
          <a:sy n="69" d="100"/>
        </p:scale>
        <p:origin x="2784" y="5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12/1/22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12/1/22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1011769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F61EA0F-A667-4B49-8422-0062BC55E249}" type="slidenum">
              <a:rPr lang="en-US" smtClean="0"/>
              <a:t>43</a:t>
            </a:fld>
            <a:endParaRPr lang="en-US"/>
          </a:p>
        </p:txBody>
      </p:sp>
    </p:spTree>
    <p:extLst>
      <p:ext uri="{BB962C8B-B14F-4D97-AF65-F5344CB8AC3E}">
        <p14:creationId xmlns:p14="http://schemas.microsoft.com/office/powerpoint/2010/main" val="2997561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50</a:t>
            </a:fld>
            <a:endParaRPr lang="en-US"/>
          </a:p>
        </p:txBody>
      </p:sp>
    </p:spTree>
    <p:extLst>
      <p:ext uri="{BB962C8B-B14F-4D97-AF65-F5344CB8AC3E}">
        <p14:creationId xmlns:p14="http://schemas.microsoft.com/office/powerpoint/2010/main" val="3354944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60</a:t>
            </a:fld>
            <a:endParaRPr lang="en-US"/>
          </a:p>
        </p:txBody>
      </p:sp>
    </p:spTree>
    <p:extLst>
      <p:ext uri="{BB962C8B-B14F-4D97-AF65-F5344CB8AC3E}">
        <p14:creationId xmlns:p14="http://schemas.microsoft.com/office/powerpoint/2010/main" val="35842057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61</a:t>
            </a:fld>
            <a:endParaRPr lang="en-US"/>
          </a:p>
        </p:txBody>
      </p:sp>
    </p:spTree>
    <p:extLst>
      <p:ext uri="{BB962C8B-B14F-4D97-AF65-F5344CB8AC3E}">
        <p14:creationId xmlns:p14="http://schemas.microsoft.com/office/powerpoint/2010/main" val="35340899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\begin{aligned}</a:t>
            </a:r>
          </a:p>
          <a:p>
            <a:r>
              <a:rPr lang="en-US" dirty="0"/>
              <a:t>y &amp;= x^2 + 1 \\</a:t>
            </a:r>
          </a:p>
          <a:p>
            <a:r>
              <a:rPr lang="en-US" dirty="0"/>
              <a:t>z &amp;= y^3 - 2 \\</a:t>
            </a:r>
          </a:p>
          <a:p>
            <a:r>
              <a:rPr lang="en-US" dirty="0"/>
              <a:t>\\</a:t>
            </a:r>
          </a:p>
          <a:p>
            <a:r>
              <a:rPr lang="en-US" dirty="0"/>
              <a:t>z &amp;= (x^2 +1) ^3 - 2  \\</a:t>
            </a:r>
          </a:p>
          <a:p>
            <a:r>
              <a:rPr lang="en-US" dirty="0"/>
              <a:t>\\</a:t>
            </a:r>
          </a:p>
          <a:p>
            <a:r>
              <a:rPr lang="en-US" dirty="0"/>
              <a:t>\frac{</a:t>
            </a:r>
            <a:r>
              <a:rPr lang="en-US" dirty="0" err="1"/>
              <a:t>dz</a:t>
            </a:r>
            <a:r>
              <a:rPr lang="en-US" dirty="0"/>
              <a:t>}{dx} &amp;= 6x(x^2 + 1)^2</a:t>
            </a:r>
          </a:p>
          <a:p>
            <a:r>
              <a:rPr lang="en-US" dirty="0"/>
              <a:t>\end{aligned}</a:t>
            </a:r>
          </a:p>
        </p:txBody>
      </p:sp>
      <p:sp>
        <p:nvSpPr>
          <p:cNvPr id="4" name="Slide Number Placeholder 3"/>
          <p:cNvSpPr>
            <a:spLocks noGrp="1"/>
          </p:cNvSpPr>
          <p:nvPr>
            <p:ph type="sldNum" sz="quarter" idx="5"/>
          </p:nvPr>
        </p:nvSpPr>
        <p:spPr/>
        <p:txBody>
          <a:bodyPr/>
          <a:lstStyle/>
          <a:p>
            <a:fld id="{DF61EA0F-A667-4B49-8422-0062BC55E249}" type="slidenum">
              <a:rPr lang="en-US" smtClean="0"/>
              <a:t>63</a:t>
            </a:fld>
            <a:endParaRPr lang="en-US"/>
          </a:p>
        </p:txBody>
      </p:sp>
    </p:spTree>
    <p:extLst>
      <p:ext uri="{BB962C8B-B14F-4D97-AF65-F5344CB8AC3E}">
        <p14:creationId xmlns:p14="http://schemas.microsoft.com/office/powerpoint/2010/main" val="9670397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\begin{aligned}</a:t>
            </a:r>
          </a:p>
          <a:p>
            <a:r>
              <a:rPr lang="en-US" dirty="0"/>
              <a:t>y &amp;= x^2 + 1 \\</a:t>
            </a:r>
          </a:p>
          <a:p>
            <a:r>
              <a:rPr lang="en-US" dirty="0"/>
              <a:t>z &amp;= y^3 - 2 \\</a:t>
            </a:r>
          </a:p>
          <a:p>
            <a:r>
              <a:rPr lang="en-US" dirty="0"/>
              <a:t>\\</a:t>
            </a:r>
          </a:p>
          <a:p>
            <a:r>
              <a:rPr lang="en-US" dirty="0"/>
              <a:t>\frac{</a:t>
            </a:r>
            <a:r>
              <a:rPr lang="en-US" dirty="0" err="1"/>
              <a:t>dy</a:t>
            </a:r>
            <a:r>
              <a:rPr lang="en-US" dirty="0"/>
              <a:t>}{dx} &amp;= 2x \\</a:t>
            </a:r>
          </a:p>
          <a:p>
            <a:r>
              <a:rPr lang="en-US" dirty="0"/>
              <a:t>\frac{</a:t>
            </a:r>
            <a:r>
              <a:rPr lang="en-US" dirty="0" err="1"/>
              <a:t>dz</a:t>
            </a:r>
            <a:r>
              <a:rPr lang="en-US" dirty="0"/>
              <a:t>}{</a:t>
            </a:r>
            <a:r>
              <a:rPr lang="en-US" dirty="0" err="1"/>
              <a:t>dy</a:t>
            </a:r>
            <a:r>
              <a:rPr lang="en-US" dirty="0"/>
              <a:t>} &amp;= 3y^2 \\</a:t>
            </a:r>
          </a:p>
          <a:p>
            <a:r>
              <a:rPr lang="en-US" dirty="0"/>
              <a:t>\\</a:t>
            </a:r>
          </a:p>
          <a:p>
            <a:r>
              <a:rPr lang="en-US" dirty="0"/>
              <a:t>\frac{</a:t>
            </a:r>
            <a:r>
              <a:rPr lang="en-US" dirty="0" err="1"/>
              <a:t>dz</a:t>
            </a:r>
            <a:r>
              <a:rPr lang="en-US" dirty="0"/>
              <a:t>}{dx} &amp;= \frac{</a:t>
            </a:r>
            <a:r>
              <a:rPr lang="en-US" dirty="0" err="1"/>
              <a:t>dz</a:t>
            </a:r>
            <a:r>
              <a:rPr lang="en-US" dirty="0"/>
              <a:t>}{</a:t>
            </a:r>
            <a:r>
              <a:rPr lang="en-US" dirty="0" err="1"/>
              <a:t>dy</a:t>
            </a:r>
            <a:r>
              <a:rPr lang="en-US" dirty="0"/>
              <a:t>} \times \frac{</a:t>
            </a:r>
            <a:r>
              <a:rPr lang="en-US" dirty="0" err="1"/>
              <a:t>dy</a:t>
            </a:r>
            <a:r>
              <a:rPr lang="en-US" dirty="0"/>
              <a:t>}{dx} \\</a:t>
            </a:r>
          </a:p>
          <a:p>
            <a:r>
              <a:rPr lang="en-US" dirty="0"/>
              <a:t>&amp;= (2x)(3y^2) \\</a:t>
            </a:r>
          </a:p>
          <a:p>
            <a:r>
              <a:rPr lang="en-US" dirty="0"/>
              <a:t>&amp;= 6xy^2 \\</a:t>
            </a:r>
          </a:p>
          <a:p>
            <a:r>
              <a:rPr lang="en-US" dirty="0"/>
              <a:t>&amp;= 6x(x^2 + 1)^2</a:t>
            </a:r>
          </a:p>
          <a:p>
            <a:r>
              <a:rPr lang="en-US" dirty="0"/>
              <a:t>\end{aligned}</a:t>
            </a:r>
          </a:p>
        </p:txBody>
      </p:sp>
      <p:sp>
        <p:nvSpPr>
          <p:cNvPr id="4" name="Slide Number Placeholder 3"/>
          <p:cNvSpPr>
            <a:spLocks noGrp="1"/>
          </p:cNvSpPr>
          <p:nvPr>
            <p:ph type="sldNum" sz="quarter" idx="5"/>
          </p:nvPr>
        </p:nvSpPr>
        <p:spPr/>
        <p:txBody>
          <a:bodyPr/>
          <a:lstStyle/>
          <a:p>
            <a:fld id="{DF61EA0F-A667-4B49-8422-0062BC55E249}" type="slidenum">
              <a:rPr lang="en-US" smtClean="0"/>
              <a:t>64</a:t>
            </a:fld>
            <a:endParaRPr lang="en-US"/>
          </a:p>
        </p:txBody>
      </p:sp>
    </p:spTree>
    <p:extLst>
      <p:ext uri="{BB962C8B-B14F-4D97-AF65-F5344CB8AC3E}">
        <p14:creationId xmlns:p14="http://schemas.microsoft.com/office/powerpoint/2010/main" val="39432894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\begin{aligned}</a:t>
            </a:r>
          </a:p>
          <a:p>
            <a:r>
              <a:rPr lang="en-US" dirty="0"/>
              <a:t>y &amp;= x^2 + 1 \\</a:t>
            </a:r>
          </a:p>
          <a:p>
            <a:r>
              <a:rPr lang="en-US" dirty="0"/>
              <a:t>z &amp;= y^3 - 2 \\</a:t>
            </a:r>
          </a:p>
          <a:p>
            <a:r>
              <a:rPr lang="en-US" dirty="0"/>
              <a:t>\\</a:t>
            </a:r>
          </a:p>
          <a:p>
            <a:r>
              <a:rPr lang="en-US" dirty="0"/>
              <a:t>\frac{</a:t>
            </a:r>
            <a:r>
              <a:rPr lang="en-US" dirty="0" err="1"/>
              <a:t>dy</a:t>
            </a:r>
            <a:r>
              <a:rPr lang="en-US" dirty="0"/>
              <a:t>}{dx} &amp;= 2x \\</a:t>
            </a:r>
          </a:p>
          <a:p>
            <a:r>
              <a:rPr lang="en-US" dirty="0"/>
              <a:t>\frac{</a:t>
            </a:r>
            <a:r>
              <a:rPr lang="en-US" dirty="0" err="1"/>
              <a:t>dz</a:t>
            </a:r>
            <a:r>
              <a:rPr lang="en-US" dirty="0"/>
              <a:t>}{</a:t>
            </a:r>
            <a:r>
              <a:rPr lang="en-US" dirty="0" err="1"/>
              <a:t>dy</a:t>
            </a:r>
            <a:r>
              <a:rPr lang="en-US" dirty="0"/>
              <a:t>} &amp;= 3y^2 \\</a:t>
            </a:r>
          </a:p>
          <a:p>
            <a:r>
              <a:rPr lang="en-US" dirty="0"/>
              <a:t>\\</a:t>
            </a:r>
          </a:p>
          <a:p>
            <a:r>
              <a:rPr lang="en-US" dirty="0"/>
              <a:t>\frac{</a:t>
            </a:r>
            <a:r>
              <a:rPr lang="en-US" dirty="0" err="1"/>
              <a:t>dz</a:t>
            </a:r>
            <a:r>
              <a:rPr lang="en-US" dirty="0"/>
              <a:t>}{dx} &amp;= \frac{</a:t>
            </a:r>
            <a:r>
              <a:rPr lang="en-US" dirty="0" err="1"/>
              <a:t>dz</a:t>
            </a:r>
            <a:r>
              <a:rPr lang="en-US" dirty="0"/>
              <a:t>}{</a:t>
            </a:r>
            <a:r>
              <a:rPr lang="en-US" dirty="0" err="1"/>
              <a:t>dy</a:t>
            </a:r>
            <a:r>
              <a:rPr lang="en-US" dirty="0"/>
              <a:t>} \times \frac{</a:t>
            </a:r>
            <a:r>
              <a:rPr lang="en-US" dirty="0" err="1"/>
              <a:t>dy</a:t>
            </a:r>
            <a:r>
              <a:rPr lang="en-US" dirty="0"/>
              <a:t>}{dx} \\</a:t>
            </a:r>
          </a:p>
          <a:p>
            <a:r>
              <a:rPr lang="en-US" dirty="0"/>
              <a:t>&amp;= (2x)(3y^2) \\</a:t>
            </a:r>
          </a:p>
          <a:p>
            <a:r>
              <a:rPr lang="en-US" dirty="0"/>
              <a:t>&amp;= 6xy^2 \\</a:t>
            </a:r>
          </a:p>
          <a:p>
            <a:r>
              <a:rPr lang="en-US" dirty="0"/>
              <a:t>&amp;= 6x(x^2 + 1)^2</a:t>
            </a:r>
          </a:p>
          <a:p>
            <a:r>
              <a:rPr lang="en-US" dirty="0"/>
              <a:t>\end{aligned}</a:t>
            </a:r>
          </a:p>
        </p:txBody>
      </p:sp>
      <p:sp>
        <p:nvSpPr>
          <p:cNvPr id="4" name="Slide Number Placeholder 3"/>
          <p:cNvSpPr>
            <a:spLocks noGrp="1"/>
          </p:cNvSpPr>
          <p:nvPr>
            <p:ph type="sldNum" sz="quarter" idx="5"/>
          </p:nvPr>
        </p:nvSpPr>
        <p:spPr/>
        <p:txBody>
          <a:bodyPr/>
          <a:lstStyle/>
          <a:p>
            <a:fld id="{DF61EA0F-A667-4B49-8422-0062BC55E249}" type="slidenum">
              <a:rPr lang="en-US" smtClean="0"/>
              <a:t>65</a:t>
            </a:fld>
            <a:endParaRPr lang="en-US"/>
          </a:p>
        </p:txBody>
      </p:sp>
    </p:spTree>
    <p:extLst>
      <p:ext uri="{BB962C8B-B14F-4D97-AF65-F5344CB8AC3E}">
        <p14:creationId xmlns:p14="http://schemas.microsoft.com/office/powerpoint/2010/main" val="14720904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\frac{</a:t>
            </a:r>
            <a:r>
              <a:rPr lang="en-US" dirty="0" err="1"/>
              <a:t>dC</a:t>
            </a:r>
            <a:r>
              <a:rPr lang="en-US" dirty="0"/>
              <a:t>}{dW_2} = \frac{dZ_2}{dW_2} \times \frac{dA_2}{dZ_2} \times \frac{</a:t>
            </a:r>
            <a:r>
              <a:rPr lang="en-US" dirty="0" err="1"/>
              <a:t>dC</a:t>
            </a:r>
            <a:r>
              <a:rPr lang="en-US" dirty="0"/>
              <a:t>}{dA_2}</a:t>
            </a:r>
          </a:p>
        </p:txBody>
      </p:sp>
      <p:sp>
        <p:nvSpPr>
          <p:cNvPr id="4" name="Slide Number Placeholder 3"/>
          <p:cNvSpPr>
            <a:spLocks noGrp="1"/>
          </p:cNvSpPr>
          <p:nvPr>
            <p:ph type="sldNum" sz="quarter" idx="5"/>
          </p:nvPr>
        </p:nvSpPr>
        <p:spPr/>
        <p:txBody>
          <a:bodyPr/>
          <a:lstStyle/>
          <a:p>
            <a:fld id="{DF61EA0F-A667-4B49-8422-0062BC55E249}" type="slidenum">
              <a:rPr lang="en-US" smtClean="0"/>
              <a:t>66</a:t>
            </a:fld>
            <a:endParaRPr lang="en-US"/>
          </a:p>
        </p:txBody>
      </p:sp>
    </p:spTree>
    <p:extLst>
      <p:ext uri="{BB962C8B-B14F-4D97-AF65-F5344CB8AC3E}">
        <p14:creationId xmlns:p14="http://schemas.microsoft.com/office/powerpoint/2010/main" val="30888970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67</a:t>
            </a:fld>
            <a:endParaRPr lang="en-US"/>
          </a:p>
        </p:txBody>
      </p:sp>
    </p:spTree>
    <p:extLst>
      <p:ext uri="{BB962C8B-B14F-4D97-AF65-F5344CB8AC3E}">
        <p14:creationId xmlns:p14="http://schemas.microsoft.com/office/powerpoint/2010/main" val="41725555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\begin{align}</a:t>
            </a:r>
          </a:p>
          <a:p>
            <a:r>
              <a:rPr lang="en-US" dirty="0"/>
              <a:t>Z_1 &amp;= W_{hidden}X + B_{hidden} \\</a:t>
            </a:r>
          </a:p>
          <a:p>
            <a:r>
              <a:rPr lang="en-US" dirty="0"/>
              <a:t>\\</a:t>
            </a:r>
          </a:p>
          <a:p>
            <a:r>
              <a:rPr lang="en-US" dirty="0"/>
              <a:t>A_1 &amp;= ReLU(Z_1) \\</a:t>
            </a:r>
          </a:p>
          <a:p>
            <a:r>
              <a:rPr lang="en-US" dirty="0"/>
              <a:t>\\</a:t>
            </a:r>
          </a:p>
          <a:p>
            <a:r>
              <a:rPr lang="en-US" dirty="0"/>
              <a:t>Z_2 &amp;= W_{output}A_1 + B_{output} \\</a:t>
            </a:r>
          </a:p>
          <a:p>
            <a:r>
              <a:rPr lang="en-US" dirty="0"/>
              <a:t>\\</a:t>
            </a:r>
          </a:p>
          <a:p>
            <a:r>
              <a:rPr lang="en-US" dirty="0"/>
              <a:t>A_2 &amp;= sigmoid(Z_2) \\</a:t>
            </a:r>
          </a:p>
          <a:p>
            <a:r>
              <a:rPr lang="en-US" dirty="0"/>
              <a:t>\\ </a:t>
            </a:r>
          </a:p>
          <a:p>
            <a:r>
              <a:rPr lang="en-US" dirty="0"/>
              <a:t>C &amp;= (A_2 - Y)^2 </a:t>
            </a:r>
          </a:p>
          <a:p>
            <a:r>
              <a:rPr lang="en-US" dirty="0"/>
              <a:t>\end{align}</a:t>
            </a:r>
          </a:p>
        </p:txBody>
      </p:sp>
      <p:sp>
        <p:nvSpPr>
          <p:cNvPr id="4" name="Slide Number Placeholder 3"/>
          <p:cNvSpPr>
            <a:spLocks noGrp="1"/>
          </p:cNvSpPr>
          <p:nvPr>
            <p:ph type="sldNum" sz="quarter" idx="5"/>
          </p:nvPr>
        </p:nvSpPr>
        <p:spPr/>
        <p:txBody>
          <a:bodyPr/>
          <a:lstStyle/>
          <a:p>
            <a:fld id="{DF61EA0F-A667-4B49-8422-0062BC55E249}" type="slidenum">
              <a:rPr lang="en-US" smtClean="0"/>
              <a:t>68</a:t>
            </a:fld>
            <a:endParaRPr lang="en-US"/>
          </a:p>
        </p:txBody>
      </p:sp>
    </p:spTree>
    <p:extLst>
      <p:ext uri="{BB962C8B-B14F-4D97-AF65-F5344CB8AC3E}">
        <p14:creationId xmlns:p14="http://schemas.microsoft.com/office/powerpoint/2010/main" val="1195728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a:t>
            </a:fld>
            <a:endParaRPr lang="en-US"/>
          </a:p>
        </p:txBody>
      </p:sp>
    </p:spTree>
    <p:extLst>
      <p:ext uri="{BB962C8B-B14F-4D97-AF65-F5344CB8AC3E}">
        <p14:creationId xmlns:p14="http://schemas.microsoft.com/office/powerpoint/2010/main" val="25059168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\begin{align}</a:t>
            </a:r>
          </a:p>
          <a:p>
            <a:r>
              <a:rPr lang="en-US" dirty="0"/>
              <a:t>\frac{</a:t>
            </a:r>
            <a:r>
              <a:rPr lang="en-US" dirty="0" err="1"/>
              <a:t>dC</a:t>
            </a:r>
            <a:r>
              <a:rPr lang="en-US" dirty="0"/>
              <a:t>}{dW_2} &amp;= \frac{dZ_2}{dW_2} \times \frac{dA_2}{dZ_2} \times \frac{</a:t>
            </a:r>
            <a:r>
              <a:rPr lang="en-US" dirty="0" err="1"/>
              <a:t>dC</a:t>
            </a:r>
            <a:r>
              <a:rPr lang="en-US" dirty="0"/>
              <a:t>}{dA_2} \\</a:t>
            </a:r>
          </a:p>
          <a:p>
            <a:endParaRPr lang="en-US" dirty="0"/>
          </a:p>
          <a:p>
            <a:r>
              <a:rPr lang="en-US" dirty="0"/>
              <a:t>\\</a:t>
            </a:r>
          </a:p>
          <a:p>
            <a:endParaRPr lang="en-US" dirty="0"/>
          </a:p>
          <a:p>
            <a:r>
              <a:rPr lang="en-US" dirty="0"/>
              <a:t>\frac{</a:t>
            </a:r>
            <a:r>
              <a:rPr lang="en-US" dirty="0" err="1"/>
              <a:t>dC</a:t>
            </a:r>
            <a:r>
              <a:rPr lang="en-US" dirty="0"/>
              <a:t>}{dW_2} &amp;= \frac{dZ_2}{dW_2} \times \frac{\cancel{dA_2}}{dZ_2} \times \frac{</a:t>
            </a:r>
            <a:r>
              <a:rPr lang="en-US" dirty="0" err="1"/>
              <a:t>dC</a:t>
            </a:r>
            <a:r>
              <a:rPr lang="en-US" dirty="0"/>
              <a:t>}{\cancel{dA_2}} \\</a:t>
            </a:r>
          </a:p>
          <a:p>
            <a:endParaRPr lang="en-US" dirty="0"/>
          </a:p>
          <a:p>
            <a:r>
              <a:rPr lang="en-US" dirty="0"/>
              <a:t>\\</a:t>
            </a:r>
          </a:p>
          <a:p>
            <a:endParaRPr lang="en-US" dirty="0"/>
          </a:p>
          <a:p>
            <a:r>
              <a:rPr lang="en-US" dirty="0"/>
              <a:t>\frac{</a:t>
            </a:r>
            <a:r>
              <a:rPr lang="en-US" dirty="0" err="1"/>
              <a:t>dC</a:t>
            </a:r>
            <a:r>
              <a:rPr lang="en-US" dirty="0"/>
              <a:t>}{dW_2} &amp;= \frac{\cancel{dZ_2}}{dW_2} \times \frac{\cancel{dA_2}}{\cancel{dZ_2}} \times \frac{</a:t>
            </a:r>
            <a:r>
              <a:rPr lang="en-US" dirty="0" err="1"/>
              <a:t>dC</a:t>
            </a:r>
            <a:r>
              <a:rPr lang="en-US" dirty="0"/>
              <a:t>}{\cancel{dA_2}}</a:t>
            </a:r>
          </a:p>
          <a:p>
            <a:endParaRPr lang="en-US" dirty="0"/>
          </a:p>
          <a:p>
            <a:r>
              <a:rPr lang="en-US" dirty="0"/>
              <a:t>\end{align}</a:t>
            </a:r>
          </a:p>
        </p:txBody>
      </p:sp>
      <p:sp>
        <p:nvSpPr>
          <p:cNvPr id="4" name="Slide Number Placeholder 3"/>
          <p:cNvSpPr>
            <a:spLocks noGrp="1"/>
          </p:cNvSpPr>
          <p:nvPr>
            <p:ph type="sldNum" sz="quarter" idx="5"/>
          </p:nvPr>
        </p:nvSpPr>
        <p:spPr/>
        <p:txBody>
          <a:bodyPr/>
          <a:lstStyle/>
          <a:p>
            <a:fld id="{DF61EA0F-A667-4B49-8422-0062BC55E249}" type="slidenum">
              <a:rPr lang="en-US" smtClean="0"/>
              <a:t>69</a:t>
            </a:fld>
            <a:endParaRPr lang="en-US"/>
          </a:p>
        </p:txBody>
      </p:sp>
    </p:spTree>
    <p:extLst>
      <p:ext uri="{BB962C8B-B14F-4D97-AF65-F5344CB8AC3E}">
        <p14:creationId xmlns:p14="http://schemas.microsoft.com/office/powerpoint/2010/main" val="38729718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\begin{align}</a:t>
            </a:r>
          </a:p>
          <a:p>
            <a:r>
              <a:rPr lang="en-US" dirty="0"/>
              <a:t>\frac{</a:t>
            </a:r>
            <a:r>
              <a:rPr lang="en-US" dirty="0" err="1"/>
              <a:t>dC</a:t>
            </a:r>
            <a:r>
              <a:rPr lang="en-US" dirty="0"/>
              <a:t>}{dW_2} &amp;= \frac{dZ_2}{dW_2} \times \frac{dA_2}{dZ_2} \times \frac{</a:t>
            </a:r>
            <a:r>
              <a:rPr lang="en-US" dirty="0" err="1"/>
              <a:t>dC</a:t>
            </a:r>
            <a:r>
              <a:rPr lang="en-US" dirty="0"/>
              <a:t>}{dA_2} \\</a:t>
            </a:r>
          </a:p>
          <a:p>
            <a:endParaRPr lang="en-US" dirty="0"/>
          </a:p>
          <a:p>
            <a:r>
              <a:rPr lang="en-US" dirty="0"/>
              <a:t>\\</a:t>
            </a:r>
          </a:p>
          <a:p>
            <a:endParaRPr lang="en-US" dirty="0"/>
          </a:p>
          <a:p>
            <a:r>
              <a:rPr lang="en-US" dirty="0"/>
              <a:t>\frac{</a:t>
            </a:r>
            <a:r>
              <a:rPr lang="en-US" dirty="0" err="1"/>
              <a:t>dC</a:t>
            </a:r>
            <a:r>
              <a:rPr lang="en-US" dirty="0"/>
              <a:t>}{dW_2} &amp;= \frac{dZ_2}{dW_2} \times \frac{\cancel{dA_2}}{dZ_2} \times \frac{</a:t>
            </a:r>
            <a:r>
              <a:rPr lang="en-US" dirty="0" err="1"/>
              <a:t>dC</a:t>
            </a:r>
            <a:r>
              <a:rPr lang="en-US" dirty="0"/>
              <a:t>}{\cancel{dA_2}} \\</a:t>
            </a:r>
          </a:p>
          <a:p>
            <a:endParaRPr lang="en-US" dirty="0"/>
          </a:p>
          <a:p>
            <a:r>
              <a:rPr lang="en-US" dirty="0"/>
              <a:t>\\</a:t>
            </a:r>
          </a:p>
          <a:p>
            <a:endParaRPr lang="en-US" dirty="0"/>
          </a:p>
          <a:p>
            <a:r>
              <a:rPr lang="en-US" dirty="0"/>
              <a:t>\frac{</a:t>
            </a:r>
            <a:r>
              <a:rPr lang="en-US" dirty="0" err="1"/>
              <a:t>dC</a:t>
            </a:r>
            <a:r>
              <a:rPr lang="en-US" dirty="0"/>
              <a:t>}{dW_2} &amp;= \frac{\cancel{dZ_2}}{dW_2} \times \frac{\cancel{dA_2}}{\cancel{dZ_2}} \times \frac{</a:t>
            </a:r>
            <a:r>
              <a:rPr lang="en-US" dirty="0" err="1"/>
              <a:t>dC</a:t>
            </a:r>
            <a:r>
              <a:rPr lang="en-US" dirty="0"/>
              <a:t>}{\cancel{dA_2}}</a:t>
            </a:r>
          </a:p>
          <a:p>
            <a:endParaRPr lang="en-US" dirty="0"/>
          </a:p>
          <a:p>
            <a:r>
              <a:rPr lang="en-US" dirty="0"/>
              <a:t>\end{align}</a:t>
            </a:r>
          </a:p>
        </p:txBody>
      </p:sp>
      <p:sp>
        <p:nvSpPr>
          <p:cNvPr id="4" name="Slide Number Placeholder 3"/>
          <p:cNvSpPr>
            <a:spLocks noGrp="1"/>
          </p:cNvSpPr>
          <p:nvPr>
            <p:ph type="sldNum" sz="quarter" idx="5"/>
          </p:nvPr>
        </p:nvSpPr>
        <p:spPr/>
        <p:txBody>
          <a:bodyPr/>
          <a:lstStyle/>
          <a:p>
            <a:fld id="{DF61EA0F-A667-4B49-8422-0062BC55E249}" type="slidenum">
              <a:rPr lang="en-US" smtClean="0"/>
              <a:t>70</a:t>
            </a:fld>
            <a:endParaRPr lang="en-US"/>
          </a:p>
        </p:txBody>
      </p:sp>
    </p:spTree>
    <p:extLst>
      <p:ext uri="{BB962C8B-B14F-4D97-AF65-F5344CB8AC3E}">
        <p14:creationId xmlns:p14="http://schemas.microsoft.com/office/powerpoint/2010/main" val="13247101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\begin{align}</a:t>
            </a:r>
          </a:p>
          <a:p>
            <a:r>
              <a:rPr lang="en-US" dirty="0"/>
              <a:t>\frac{</a:t>
            </a:r>
            <a:r>
              <a:rPr lang="en-US" dirty="0" err="1"/>
              <a:t>dC</a:t>
            </a:r>
            <a:r>
              <a:rPr lang="en-US" dirty="0"/>
              <a:t>}{dW_2} &amp;= \frac{dZ_2}{dW_2} \times \frac{dA_2}{dZ_2} \times \frac{</a:t>
            </a:r>
            <a:r>
              <a:rPr lang="en-US" dirty="0" err="1"/>
              <a:t>dC</a:t>
            </a:r>
            <a:r>
              <a:rPr lang="en-US" dirty="0"/>
              <a:t>}{dA_2} \\</a:t>
            </a:r>
          </a:p>
          <a:p>
            <a:endParaRPr lang="en-US" dirty="0"/>
          </a:p>
          <a:p>
            <a:r>
              <a:rPr lang="en-US" dirty="0"/>
              <a:t>\\</a:t>
            </a:r>
          </a:p>
          <a:p>
            <a:endParaRPr lang="en-US" dirty="0"/>
          </a:p>
          <a:p>
            <a:r>
              <a:rPr lang="en-US" dirty="0"/>
              <a:t>\frac{</a:t>
            </a:r>
            <a:r>
              <a:rPr lang="en-US" dirty="0" err="1"/>
              <a:t>dC</a:t>
            </a:r>
            <a:r>
              <a:rPr lang="en-US" dirty="0"/>
              <a:t>}{dW_2} &amp;= \frac{dZ_2}{dW_2} \times \frac{\cancel{dA_2}}{dZ_2} \times \frac{</a:t>
            </a:r>
            <a:r>
              <a:rPr lang="en-US" dirty="0" err="1"/>
              <a:t>dC</a:t>
            </a:r>
            <a:r>
              <a:rPr lang="en-US" dirty="0"/>
              <a:t>}{\cancel{dA_2}} \\</a:t>
            </a:r>
          </a:p>
          <a:p>
            <a:endParaRPr lang="en-US" dirty="0"/>
          </a:p>
          <a:p>
            <a:r>
              <a:rPr lang="en-US" dirty="0"/>
              <a:t>\\</a:t>
            </a:r>
          </a:p>
          <a:p>
            <a:endParaRPr lang="en-US" dirty="0"/>
          </a:p>
          <a:p>
            <a:r>
              <a:rPr lang="en-US" dirty="0"/>
              <a:t>\frac{</a:t>
            </a:r>
            <a:r>
              <a:rPr lang="en-US" dirty="0" err="1"/>
              <a:t>dC</a:t>
            </a:r>
            <a:r>
              <a:rPr lang="en-US" dirty="0"/>
              <a:t>}{dW_2} &amp;= \frac{\cancel{dZ_2}}{dW_2} \times \frac{\cancel{dA_2}}{\cancel{dZ_2}} \times \frac{</a:t>
            </a:r>
            <a:r>
              <a:rPr lang="en-US" dirty="0" err="1"/>
              <a:t>dC</a:t>
            </a:r>
            <a:r>
              <a:rPr lang="en-US" dirty="0"/>
              <a:t>}{\cancel{dA_2}}</a:t>
            </a:r>
          </a:p>
          <a:p>
            <a:endParaRPr lang="en-US" dirty="0"/>
          </a:p>
          <a:p>
            <a:r>
              <a:rPr lang="en-US" dirty="0"/>
              <a:t>\end{align}</a:t>
            </a:r>
          </a:p>
        </p:txBody>
      </p:sp>
      <p:sp>
        <p:nvSpPr>
          <p:cNvPr id="4" name="Slide Number Placeholder 3"/>
          <p:cNvSpPr>
            <a:spLocks noGrp="1"/>
          </p:cNvSpPr>
          <p:nvPr>
            <p:ph type="sldNum" sz="quarter" idx="5"/>
          </p:nvPr>
        </p:nvSpPr>
        <p:spPr/>
        <p:txBody>
          <a:bodyPr/>
          <a:lstStyle/>
          <a:p>
            <a:fld id="{DF61EA0F-A667-4B49-8422-0062BC55E249}" type="slidenum">
              <a:rPr lang="en-US" smtClean="0"/>
              <a:t>71</a:t>
            </a:fld>
            <a:endParaRPr lang="en-US"/>
          </a:p>
        </p:txBody>
      </p:sp>
    </p:spTree>
    <p:extLst>
      <p:ext uri="{BB962C8B-B14F-4D97-AF65-F5344CB8AC3E}">
        <p14:creationId xmlns:p14="http://schemas.microsoft.com/office/powerpoint/2010/main" val="12421761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\frac{</a:t>
            </a:r>
            <a:r>
              <a:rPr lang="en-US" dirty="0" err="1"/>
              <a:t>dC</a:t>
            </a:r>
            <a:r>
              <a:rPr lang="en-US" dirty="0"/>
              <a:t>}{dA_2} = 2A_2 - 2Y</a:t>
            </a:r>
          </a:p>
        </p:txBody>
      </p:sp>
      <p:sp>
        <p:nvSpPr>
          <p:cNvPr id="4" name="Slide Number Placeholder 3"/>
          <p:cNvSpPr>
            <a:spLocks noGrp="1"/>
          </p:cNvSpPr>
          <p:nvPr>
            <p:ph type="sldNum" sz="quarter" idx="5"/>
          </p:nvPr>
        </p:nvSpPr>
        <p:spPr/>
        <p:txBody>
          <a:bodyPr/>
          <a:lstStyle/>
          <a:p>
            <a:fld id="{DF61EA0F-A667-4B49-8422-0062BC55E249}" type="slidenum">
              <a:rPr lang="en-US" smtClean="0"/>
              <a:t>72</a:t>
            </a:fld>
            <a:endParaRPr lang="en-US"/>
          </a:p>
        </p:txBody>
      </p:sp>
    </p:spTree>
    <p:extLst>
      <p:ext uri="{BB962C8B-B14F-4D97-AF65-F5344CB8AC3E}">
        <p14:creationId xmlns:p14="http://schemas.microsoft.com/office/powerpoint/2010/main" val="26514487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A_2 = \frac{1}{1 + e^{-Z_2}}</a:t>
            </a:r>
          </a:p>
          <a:p>
            <a:endParaRPr lang="en-US" dirty="0"/>
          </a:p>
          <a:p>
            <a:r>
              <a:rPr lang="en-US" dirty="0"/>
              <a:t>\frac{dA_2}{dZ_2} = \frac{e^{-Z_2}}{(1 + e^{-Z_2})^2}</a:t>
            </a:r>
          </a:p>
        </p:txBody>
      </p:sp>
      <p:sp>
        <p:nvSpPr>
          <p:cNvPr id="4" name="Slide Number Placeholder 3"/>
          <p:cNvSpPr>
            <a:spLocks noGrp="1"/>
          </p:cNvSpPr>
          <p:nvPr>
            <p:ph type="sldNum" sz="quarter" idx="5"/>
          </p:nvPr>
        </p:nvSpPr>
        <p:spPr/>
        <p:txBody>
          <a:bodyPr/>
          <a:lstStyle/>
          <a:p>
            <a:fld id="{DF61EA0F-A667-4B49-8422-0062BC55E249}" type="slidenum">
              <a:rPr lang="en-US" smtClean="0"/>
              <a:t>73</a:t>
            </a:fld>
            <a:endParaRPr lang="en-US"/>
          </a:p>
        </p:txBody>
      </p:sp>
    </p:spTree>
    <p:extLst>
      <p:ext uri="{BB962C8B-B14F-4D97-AF65-F5344CB8AC3E}">
        <p14:creationId xmlns:p14="http://schemas.microsoft.com/office/powerpoint/2010/main" val="18083326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\frac{</a:t>
            </a:r>
            <a:r>
              <a:rPr lang="en-US" dirty="0" err="1"/>
              <a:t>dC</a:t>
            </a:r>
            <a:r>
              <a:rPr lang="en-US" dirty="0"/>
              <a:t>}{dA_2} = 2A_2 - 2Y</a:t>
            </a:r>
          </a:p>
          <a:p>
            <a:endParaRPr lang="en-US" dirty="0"/>
          </a:p>
          <a:p>
            <a:r>
              <a:rPr lang="en-US" dirty="0"/>
              <a:t>\frac{dA_2}{dZ_2} = \frac{e^{-Z_2}}{(1 + e^{-Z_2})^2}</a:t>
            </a:r>
          </a:p>
        </p:txBody>
      </p:sp>
      <p:sp>
        <p:nvSpPr>
          <p:cNvPr id="4" name="Slide Number Placeholder 3"/>
          <p:cNvSpPr>
            <a:spLocks noGrp="1"/>
          </p:cNvSpPr>
          <p:nvPr>
            <p:ph type="sldNum" sz="quarter" idx="5"/>
          </p:nvPr>
        </p:nvSpPr>
        <p:spPr/>
        <p:txBody>
          <a:bodyPr/>
          <a:lstStyle/>
          <a:p>
            <a:fld id="{DF61EA0F-A667-4B49-8422-0062BC55E249}" type="slidenum">
              <a:rPr lang="en-US" smtClean="0"/>
              <a:t>74</a:t>
            </a:fld>
            <a:endParaRPr lang="en-US"/>
          </a:p>
        </p:txBody>
      </p:sp>
    </p:spTree>
    <p:extLst>
      <p:ext uri="{BB962C8B-B14F-4D97-AF65-F5344CB8AC3E}">
        <p14:creationId xmlns:p14="http://schemas.microsoft.com/office/powerpoint/2010/main" val="21041194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\begin{align}</a:t>
            </a:r>
          </a:p>
          <a:p>
            <a:endParaRPr lang="en-US" dirty="0"/>
          </a:p>
          <a:p>
            <a:r>
              <a:rPr lang="en-US" dirty="0"/>
              <a:t>\frac{</a:t>
            </a:r>
            <a:r>
              <a:rPr lang="en-US" dirty="0" err="1"/>
              <a:t>dC</a:t>
            </a:r>
            <a:r>
              <a:rPr lang="en-US" dirty="0"/>
              <a:t>}{dW_2} &amp;= \frac{dZ_2}{dW_2} \times \frac{dA_2}{dZ_2} \times \frac{</a:t>
            </a:r>
            <a:r>
              <a:rPr lang="en-US" dirty="0" err="1"/>
              <a:t>dC</a:t>
            </a:r>
            <a:r>
              <a:rPr lang="en-US" dirty="0"/>
              <a:t>}{dA_2} \\</a:t>
            </a:r>
          </a:p>
          <a:p>
            <a:r>
              <a:rPr lang="en-US" dirty="0"/>
              <a:t>\\</a:t>
            </a:r>
          </a:p>
          <a:p>
            <a:r>
              <a:rPr lang="en-US" dirty="0"/>
              <a:t>\frac{</a:t>
            </a:r>
            <a:r>
              <a:rPr lang="en-US" dirty="0" err="1"/>
              <a:t>dC</a:t>
            </a:r>
            <a:r>
              <a:rPr lang="en-US" dirty="0"/>
              <a:t>}{dW_2} &amp;= (A_1) (\frac{e^{-Z_2}}{(1 + e^{-Z_2})^2}</a:t>
            </a:r>
          </a:p>
          <a:p>
            <a:r>
              <a:rPr lang="en-US" dirty="0"/>
              <a:t>) (2A_2 - 2Y)</a:t>
            </a:r>
          </a:p>
          <a:p>
            <a:endParaRPr lang="en-US" dirty="0"/>
          </a:p>
          <a:p>
            <a:r>
              <a:rPr lang="en-US" dirty="0"/>
              <a:t>\end{align}</a:t>
            </a:r>
          </a:p>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75</a:t>
            </a:fld>
            <a:endParaRPr lang="en-US"/>
          </a:p>
        </p:txBody>
      </p:sp>
    </p:spTree>
    <p:extLst>
      <p:ext uri="{BB962C8B-B14F-4D97-AF65-F5344CB8AC3E}">
        <p14:creationId xmlns:p14="http://schemas.microsoft.com/office/powerpoint/2010/main" val="11457766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\begin{align}</a:t>
            </a:r>
          </a:p>
          <a:p>
            <a:endParaRPr lang="en-US" dirty="0"/>
          </a:p>
          <a:p>
            <a:r>
              <a:rPr lang="en-US" dirty="0"/>
              <a:t>\frac{</a:t>
            </a:r>
            <a:r>
              <a:rPr lang="en-US" dirty="0" err="1"/>
              <a:t>dC</a:t>
            </a:r>
            <a:r>
              <a:rPr lang="en-US" dirty="0"/>
              <a:t>}{dW_2} &amp;= \frac{dZ_2}{dW_2} \frac{dA_2}{dZ_2} \frac{</a:t>
            </a:r>
            <a:r>
              <a:rPr lang="en-US" dirty="0" err="1"/>
              <a:t>dC</a:t>
            </a:r>
            <a:r>
              <a:rPr lang="en-US" dirty="0"/>
              <a:t>}{dA_2} = (A_1) (\frac{e^{-Z_2}}{(1 + e^{-Z_2})^2}</a:t>
            </a:r>
          </a:p>
          <a:p>
            <a:r>
              <a:rPr lang="en-US" dirty="0"/>
              <a:t>) (2A_2 - 2Y) \\</a:t>
            </a:r>
          </a:p>
          <a:p>
            <a:r>
              <a:rPr lang="en-US" dirty="0"/>
              <a:t>\\</a:t>
            </a:r>
          </a:p>
          <a:p>
            <a:r>
              <a:rPr lang="en-US" dirty="0"/>
              <a:t>\frac{</a:t>
            </a:r>
            <a:r>
              <a:rPr lang="en-US" dirty="0" err="1"/>
              <a:t>dC</a:t>
            </a:r>
            <a:r>
              <a:rPr lang="en-US" dirty="0"/>
              <a:t>}{dB_2} &amp;= \frac{dZ_2}{dB_2} \frac{dA_2}{dZ_2} \frac{</a:t>
            </a:r>
            <a:r>
              <a:rPr lang="en-US" dirty="0" err="1"/>
              <a:t>dC</a:t>
            </a:r>
            <a:r>
              <a:rPr lang="en-US" dirty="0"/>
              <a:t>}{dA_2} = (1) (\frac{e^{-Z_2}}{(1 + e^{-Z_2})^2}</a:t>
            </a:r>
          </a:p>
          <a:p>
            <a:r>
              <a:rPr lang="en-US" dirty="0"/>
              <a:t>) (2A_2 - 2Y) \\</a:t>
            </a:r>
          </a:p>
          <a:p>
            <a:r>
              <a:rPr lang="en-US" dirty="0"/>
              <a:t>\\</a:t>
            </a:r>
          </a:p>
          <a:p>
            <a:r>
              <a:rPr lang="en-US" dirty="0"/>
              <a:t>\frac{</a:t>
            </a:r>
            <a:r>
              <a:rPr lang="en-US" dirty="0" err="1"/>
              <a:t>dC</a:t>
            </a:r>
            <a:r>
              <a:rPr lang="en-US" dirty="0"/>
              <a:t>}{dW_1} &amp;= \frac{</a:t>
            </a:r>
            <a:r>
              <a:rPr lang="en-US" dirty="0" err="1"/>
              <a:t>dC</a:t>
            </a:r>
            <a:r>
              <a:rPr lang="en-US" dirty="0"/>
              <a:t>}{dA_2} \frac{dA_2}{dZ_2} \frac{dZ_2}{dA_1} \frac{dA_1}{dZ_1} \frac{dZ_1}{dW_1} = (2A_2 - 2Y)(\frac{e^{-Z_2}}{(1 + e^{-Z_2})^2})(W_2)(Z_1 &gt; 0)(X) \\</a:t>
            </a:r>
          </a:p>
          <a:p>
            <a:r>
              <a:rPr lang="en-US" dirty="0"/>
              <a:t>\\</a:t>
            </a:r>
          </a:p>
          <a:p>
            <a:r>
              <a:rPr lang="en-US" dirty="0"/>
              <a:t>\frac{</a:t>
            </a:r>
            <a:r>
              <a:rPr lang="en-US" dirty="0" err="1"/>
              <a:t>dC</a:t>
            </a:r>
            <a:r>
              <a:rPr lang="en-US" dirty="0"/>
              <a:t>}{dB_1} &amp;= \frac{</a:t>
            </a:r>
            <a:r>
              <a:rPr lang="en-US" dirty="0" err="1"/>
              <a:t>dC</a:t>
            </a:r>
            <a:r>
              <a:rPr lang="en-US" dirty="0"/>
              <a:t>}{dA_2} \frac{dA_2}{dZ_2} \frac{dZ_2}{dA_1} \frac{dA_1}{dZ_1} \frac{dZ_1}{dB_1} = (2A_2 - 2Y)(\frac{e^{-Z_2}}{(1 + e^{-Z_2})^2})(W_2)(Z_1 &gt; 0)(1)</a:t>
            </a:r>
          </a:p>
          <a:p>
            <a:endParaRPr lang="en-US" dirty="0"/>
          </a:p>
          <a:p>
            <a:endParaRPr lang="en-US" dirty="0"/>
          </a:p>
          <a:p>
            <a:r>
              <a:rPr lang="en-US" dirty="0"/>
              <a:t>\end{align}</a:t>
            </a:r>
          </a:p>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76</a:t>
            </a:fld>
            <a:endParaRPr lang="en-US"/>
          </a:p>
        </p:txBody>
      </p:sp>
    </p:spTree>
    <p:extLst>
      <p:ext uri="{BB962C8B-B14F-4D97-AF65-F5344CB8AC3E}">
        <p14:creationId xmlns:p14="http://schemas.microsoft.com/office/powerpoint/2010/main" val="34422014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\begin{align}</a:t>
            </a:r>
          </a:p>
          <a:p>
            <a:endParaRPr lang="en-US" dirty="0"/>
          </a:p>
          <a:p>
            <a:r>
              <a:rPr lang="en-US" dirty="0"/>
              <a:t>\frac{</a:t>
            </a:r>
            <a:r>
              <a:rPr lang="en-US" dirty="0" err="1"/>
              <a:t>dC</a:t>
            </a:r>
            <a:r>
              <a:rPr lang="en-US" dirty="0"/>
              <a:t>}{dW_2} &amp;= \frac{dZ_2}{dW_2} \frac{dA_2}{dZ_2} \frac{</a:t>
            </a:r>
            <a:r>
              <a:rPr lang="en-US" dirty="0" err="1"/>
              <a:t>dC</a:t>
            </a:r>
            <a:r>
              <a:rPr lang="en-US" dirty="0"/>
              <a:t>}{dA_2} = (A_1) (\frac{e^{-Z_2}}{(1 + e^{-Z_2})^2}</a:t>
            </a:r>
          </a:p>
          <a:p>
            <a:r>
              <a:rPr lang="en-US" dirty="0"/>
              <a:t>) (2A_2 - 2Y) \\</a:t>
            </a:r>
          </a:p>
          <a:p>
            <a:r>
              <a:rPr lang="en-US" dirty="0"/>
              <a:t>\\</a:t>
            </a:r>
          </a:p>
          <a:p>
            <a:r>
              <a:rPr lang="en-US" dirty="0"/>
              <a:t>\frac{</a:t>
            </a:r>
            <a:r>
              <a:rPr lang="en-US" dirty="0" err="1"/>
              <a:t>dC</a:t>
            </a:r>
            <a:r>
              <a:rPr lang="en-US" dirty="0"/>
              <a:t>}{dB_2} &amp;= \frac{dZ_2}{dB_2} \frac{dA_2}{dZ_2} \frac{</a:t>
            </a:r>
            <a:r>
              <a:rPr lang="en-US" dirty="0" err="1"/>
              <a:t>dC</a:t>
            </a:r>
            <a:r>
              <a:rPr lang="en-US" dirty="0"/>
              <a:t>}{dA_2} = (1) (\frac{e^{-Z_2}}{(1 + e^{-Z_2})^2}</a:t>
            </a:r>
          </a:p>
          <a:p>
            <a:r>
              <a:rPr lang="en-US" dirty="0"/>
              <a:t>) (2A_2 - 2Y) \\</a:t>
            </a:r>
          </a:p>
          <a:p>
            <a:r>
              <a:rPr lang="en-US" dirty="0"/>
              <a:t>\\</a:t>
            </a:r>
          </a:p>
          <a:p>
            <a:r>
              <a:rPr lang="en-US" dirty="0"/>
              <a:t>\frac{</a:t>
            </a:r>
            <a:r>
              <a:rPr lang="en-US" dirty="0" err="1"/>
              <a:t>dC</a:t>
            </a:r>
            <a:r>
              <a:rPr lang="en-US" dirty="0"/>
              <a:t>}{dW_1} &amp;= \frac{</a:t>
            </a:r>
            <a:r>
              <a:rPr lang="en-US" dirty="0" err="1"/>
              <a:t>dC</a:t>
            </a:r>
            <a:r>
              <a:rPr lang="en-US" dirty="0"/>
              <a:t>}{dA_2} \frac{dA_2}{dZ_2} \frac{dZ_2}{dA_1} \frac{dA_1}{dZ_1} \frac{dZ_1}{dW_1} = (2A_2 - 2Y)(\frac{e^{-Z_2}}{(1 + e^{-Z_2})^2})(W_2)(Z_1 &gt; 0)(X) \\</a:t>
            </a:r>
          </a:p>
          <a:p>
            <a:r>
              <a:rPr lang="en-US" dirty="0"/>
              <a:t>\\</a:t>
            </a:r>
          </a:p>
          <a:p>
            <a:r>
              <a:rPr lang="en-US" dirty="0"/>
              <a:t>\frac{</a:t>
            </a:r>
            <a:r>
              <a:rPr lang="en-US" dirty="0" err="1"/>
              <a:t>dC</a:t>
            </a:r>
            <a:r>
              <a:rPr lang="en-US" dirty="0"/>
              <a:t>}{dB_1} &amp;= \frac{</a:t>
            </a:r>
            <a:r>
              <a:rPr lang="en-US" dirty="0" err="1"/>
              <a:t>dC</a:t>
            </a:r>
            <a:r>
              <a:rPr lang="en-US" dirty="0"/>
              <a:t>}{dA_2} \frac{dA_2}{dZ_2} \frac{dZ_2}{dA_1} \frac{dA_1}{dZ_1} \frac{dZ_1}{dB_1} = (2A_2 - 2Y)(\frac{e^{-Z_2}}{(1 + e^{-Z_2})^2})(W_2)(Z_1 &gt; 0)(1)</a:t>
            </a:r>
          </a:p>
          <a:p>
            <a:endParaRPr lang="en-US" dirty="0"/>
          </a:p>
          <a:p>
            <a:endParaRPr lang="en-US" dirty="0"/>
          </a:p>
          <a:p>
            <a:r>
              <a:rPr lang="en-US" dirty="0"/>
              <a:t>\end{align}</a:t>
            </a:r>
          </a:p>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78</a:t>
            </a:fld>
            <a:endParaRPr lang="en-US"/>
          </a:p>
        </p:txBody>
      </p:sp>
    </p:spTree>
    <p:extLst>
      <p:ext uri="{BB962C8B-B14F-4D97-AF65-F5344CB8AC3E}">
        <p14:creationId xmlns:p14="http://schemas.microsoft.com/office/powerpoint/2010/main" val="16119945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84</a:t>
            </a:fld>
            <a:endParaRPr lang="en-US"/>
          </a:p>
        </p:txBody>
      </p:sp>
    </p:spTree>
    <p:extLst>
      <p:ext uri="{BB962C8B-B14F-4D97-AF65-F5344CB8AC3E}">
        <p14:creationId xmlns:p14="http://schemas.microsoft.com/office/powerpoint/2010/main" val="3584205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3</a:t>
            </a:fld>
            <a:endParaRPr lang="en-US"/>
          </a:p>
        </p:txBody>
      </p:sp>
    </p:spTree>
    <p:extLst>
      <p:ext uri="{BB962C8B-B14F-4D97-AF65-F5344CB8AC3E}">
        <p14:creationId xmlns:p14="http://schemas.microsoft.com/office/powerpoint/2010/main" val="1127078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22</a:t>
            </a:fld>
            <a:endParaRPr lang="en-US"/>
          </a:p>
        </p:txBody>
      </p:sp>
    </p:spTree>
    <p:extLst>
      <p:ext uri="{BB962C8B-B14F-4D97-AF65-F5344CB8AC3E}">
        <p14:creationId xmlns:p14="http://schemas.microsoft.com/office/powerpoint/2010/main" val="1690788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23</a:t>
            </a:fld>
            <a:endParaRPr lang="en-US"/>
          </a:p>
        </p:txBody>
      </p:sp>
    </p:spTree>
    <p:extLst>
      <p:ext uri="{BB962C8B-B14F-4D97-AF65-F5344CB8AC3E}">
        <p14:creationId xmlns:p14="http://schemas.microsoft.com/office/powerpoint/2010/main" val="2730841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26</a:t>
            </a:fld>
            <a:endParaRPr lang="en-US"/>
          </a:p>
        </p:txBody>
      </p:sp>
    </p:spTree>
    <p:extLst>
      <p:ext uri="{BB962C8B-B14F-4D97-AF65-F5344CB8AC3E}">
        <p14:creationId xmlns:p14="http://schemas.microsoft.com/office/powerpoint/2010/main" val="1607827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 = \frac{1}{n}\sum_{</a:t>
            </a:r>
            <a:r>
              <a:rPr lang="en-US" dirty="0" err="1"/>
              <a:t>i</a:t>
            </a:r>
            <a:r>
              <a:rPr lang="en-US" dirty="0"/>
              <a:t>=0}^n (</a:t>
            </a:r>
            <a:r>
              <a:rPr lang="en-US" dirty="0" err="1"/>
              <a:t>y_i</a:t>
            </a:r>
            <a:r>
              <a:rPr lang="en-US" dirty="0"/>
              <a:t> -\hat{</a:t>
            </a:r>
            <a:r>
              <a:rPr lang="en-US" dirty="0" err="1"/>
              <a:t>y_i</a:t>
            </a:r>
            <a:r>
              <a:rPr lang="en-US" dirty="0"/>
              <a:t>})^2</a:t>
            </a:r>
          </a:p>
          <a:p>
            <a:endParaRPr lang="en-US" dirty="0"/>
          </a:p>
          <a:p>
            <a:r>
              <a:rPr lang="en-US" dirty="0"/>
              <a:t>\frac{d}{dm}E = \frac{-2}{n} \sum_{</a:t>
            </a:r>
            <a:r>
              <a:rPr lang="en-US" dirty="0" err="1"/>
              <a:t>i</a:t>
            </a:r>
            <a:r>
              <a:rPr lang="en-US" dirty="0"/>
              <a:t>=0}^n </a:t>
            </a:r>
            <a:r>
              <a:rPr lang="en-US" dirty="0" err="1"/>
              <a:t>x_i</a:t>
            </a:r>
            <a:r>
              <a:rPr lang="en-US" dirty="0"/>
              <a:t> (</a:t>
            </a:r>
            <a:r>
              <a:rPr lang="en-US" dirty="0" err="1"/>
              <a:t>y_i</a:t>
            </a:r>
            <a:r>
              <a:rPr lang="en-US" dirty="0"/>
              <a:t> - \hat{</a:t>
            </a:r>
            <a:r>
              <a:rPr lang="en-US" dirty="0" err="1"/>
              <a:t>y_i</a:t>
            </a:r>
            <a:r>
              <a:rPr lang="en-US" dirty="0"/>
              <a:t>})</a:t>
            </a:r>
          </a:p>
          <a:p>
            <a:endParaRPr lang="en-US" dirty="0"/>
          </a:p>
          <a:p>
            <a:r>
              <a:rPr lang="en-US" dirty="0"/>
              <a:t>\frac{d}{</a:t>
            </a:r>
            <a:r>
              <a:rPr lang="en-US" dirty="0" err="1"/>
              <a:t>db</a:t>
            </a:r>
            <a:r>
              <a:rPr lang="en-US" dirty="0"/>
              <a:t>}E  = \frac{-2}{n} \sum_{</a:t>
            </a:r>
            <a:r>
              <a:rPr lang="en-US" dirty="0" err="1"/>
              <a:t>i</a:t>
            </a:r>
            <a:r>
              <a:rPr lang="en-US" dirty="0"/>
              <a:t>=0}^n (</a:t>
            </a:r>
            <a:r>
              <a:rPr lang="en-US" dirty="0" err="1"/>
              <a:t>y_i</a:t>
            </a:r>
            <a:r>
              <a:rPr lang="en-US" dirty="0"/>
              <a:t> - \hat{</a:t>
            </a:r>
            <a:r>
              <a:rPr lang="en-US" dirty="0" err="1"/>
              <a:t>y_i</a:t>
            </a:r>
            <a:r>
              <a:rPr lang="en-US" dirty="0"/>
              <a:t>})</a:t>
            </a:r>
          </a:p>
        </p:txBody>
      </p:sp>
      <p:sp>
        <p:nvSpPr>
          <p:cNvPr id="4" name="Slide Number Placeholder 3"/>
          <p:cNvSpPr>
            <a:spLocks noGrp="1"/>
          </p:cNvSpPr>
          <p:nvPr>
            <p:ph type="sldNum" sz="quarter" idx="5"/>
          </p:nvPr>
        </p:nvSpPr>
        <p:spPr/>
        <p:txBody>
          <a:bodyPr/>
          <a:lstStyle/>
          <a:p>
            <a:fld id="{DF61EA0F-A667-4B49-8422-0062BC55E249}" type="slidenum">
              <a:rPr lang="en-US" smtClean="0"/>
              <a:t>34</a:t>
            </a:fld>
            <a:endParaRPr lang="en-US"/>
          </a:p>
        </p:txBody>
      </p:sp>
    </p:spTree>
    <p:extLst>
      <p:ext uri="{BB962C8B-B14F-4D97-AF65-F5344CB8AC3E}">
        <p14:creationId xmlns:p14="http://schemas.microsoft.com/office/powerpoint/2010/main" val="1228242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F61EA0F-A667-4B49-8422-0062BC55E249}" type="slidenum">
              <a:rPr lang="en-US" smtClean="0"/>
              <a:t>41</a:t>
            </a:fld>
            <a:endParaRPr lang="en-US"/>
          </a:p>
        </p:txBody>
      </p:sp>
    </p:spTree>
    <p:extLst>
      <p:ext uri="{BB962C8B-B14F-4D97-AF65-F5344CB8AC3E}">
        <p14:creationId xmlns:p14="http://schemas.microsoft.com/office/powerpoint/2010/main" val="3205693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F61EA0F-A667-4B49-8422-0062BC55E249}" type="slidenum">
              <a:rPr lang="en-US" smtClean="0"/>
              <a:t>42</a:t>
            </a:fld>
            <a:endParaRPr lang="en-US"/>
          </a:p>
        </p:txBody>
      </p:sp>
    </p:spTree>
    <p:extLst>
      <p:ext uri="{BB962C8B-B14F-4D97-AF65-F5344CB8AC3E}">
        <p14:creationId xmlns:p14="http://schemas.microsoft.com/office/powerpoint/2010/main" val="4088652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800" smtClean="0">
                <a:solidFill>
                  <a:schemeClr val="tx1">
                    <a:lumMod val="75000"/>
                    <a:lumOff val="25000"/>
                  </a:schemeClr>
                </a:solidFill>
              </a:defRPr>
            </a:lvl1pPr>
            <a:lvl2pPr>
              <a:defRPr lang="en-US" sz="1800" smtClean="0">
                <a:solidFill>
                  <a:schemeClr val="tx1">
                    <a:lumMod val="75000"/>
                    <a:lumOff val="25000"/>
                  </a:schemeClr>
                </a:solidFill>
              </a:defRPr>
            </a:lvl2pPr>
            <a:lvl3pPr>
              <a:defRPr lang="en-US" sz="1800" smtClean="0">
                <a:solidFill>
                  <a:schemeClr val="tx1">
                    <a:lumMod val="75000"/>
                    <a:lumOff val="25000"/>
                  </a:schemeClr>
                </a:solidFill>
              </a:defRPr>
            </a:lvl3pPr>
            <a:lvl4pPr>
              <a:defRPr lang="en-US" sz="1800" smtClean="0">
                <a:solidFill>
                  <a:schemeClr val="tx1">
                    <a:lumMod val="75000"/>
                    <a:lumOff val="25000"/>
                  </a:schemeClr>
                </a:solidFill>
              </a:defRPr>
            </a:lvl4pPr>
            <a:lvl5pPr>
              <a:defRPr lang="en-US" sz="180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12/1/22</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800" smtClean="0">
                <a:solidFill>
                  <a:schemeClr val="tx1">
                    <a:lumMod val="75000"/>
                    <a:lumOff val="25000"/>
                  </a:schemeClr>
                </a:solidFill>
                <a:latin typeface="+mj-lt"/>
              </a:defRPr>
            </a:lvl1pPr>
            <a:lvl2pPr>
              <a:defRPr lang="en-US" sz="1800" dirty="0" smtClean="0">
                <a:solidFill>
                  <a:schemeClr val="tx1">
                    <a:lumMod val="75000"/>
                    <a:lumOff val="25000"/>
                  </a:schemeClr>
                </a:solidFill>
              </a:defRPr>
            </a:lvl2pPr>
            <a:lvl3pPr>
              <a:defRPr lang="en-US" sz="1800" dirty="0" smtClean="0">
                <a:solidFill>
                  <a:schemeClr val="tx1">
                    <a:lumMod val="75000"/>
                    <a:lumOff val="25000"/>
                  </a:schemeClr>
                </a:solidFill>
              </a:defRPr>
            </a:lvl3pPr>
            <a:lvl4pPr>
              <a:defRPr lang="en-US" sz="1800" dirty="0" smtClean="0">
                <a:solidFill>
                  <a:schemeClr val="tx1">
                    <a:lumMod val="75000"/>
                    <a:lumOff val="25000"/>
                  </a:schemeClr>
                </a:solidFill>
              </a:defRPr>
            </a:lvl4pPr>
            <a:lvl5pPr>
              <a:defRPr lang="en-US" sz="1800" dirty="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94060" y="977942"/>
            <a:ext cx="7831134" cy="5165817"/>
          </a:xfrm>
          <a:prstGeom prst="rect">
            <a:avLst/>
          </a:prstGeom>
          <a:blipFill>
            <a:blip r:embed="rId2" cstate="print"/>
            <a:stretch>
              <a:fillRect/>
            </a:stretch>
          </a:blipFill>
        </p:spPr>
        <p:txBody>
          <a:bodyPr wrap="square" lIns="0" tIns="0" rIns="0" bIns="0" rtlCol="0"/>
          <a:lstStyle/>
          <a:p>
            <a:endParaRPr sz="2176"/>
          </a:p>
        </p:txBody>
      </p:sp>
      <p:sp>
        <p:nvSpPr>
          <p:cNvPr id="4" name="Holder 4"/>
          <p:cNvSpPr>
            <a:spLocks noGrp="1"/>
          </p:cNvSpPr>
          <p:nvPr>
            <p:ph type="sldNum" sz="quarter" idx="7"/>
          </p:nvPr>
        </p:nvSpPr>
        <p:spPr>
          <a:xfrm>
            <a:off x="322459" y="6279714"/>
            <a:ext cx="444532" cy="978191"/>
          </a:xfrm>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p>
          <a:p>
            <a:pPr marL="30711">
              <a:lnSpc>
                <a:spcPts val="2575"/>
              </a:lnSpc>
            </a:pPr>
            <a:fld id="{81D60167-4931-47E6-BA6A-407CBD079E47}" type="slidenum">
              <a:rPr spc="302" smtClean="0"/>
              <a:pPr marL="30711">
                <a:lnSpc>
                  <a:spcPts val="2575"/>
                </a:lnSpc>
              </a:pPr>
              <a:t>‹#›</a:t>
            </a:fld>
            <a:endParaRPr spc="302" dirty="0"/>
          </a:p>
        </p:txBody>
      </p:sp>
    </p:spTree>
    <p:extLst>
      <p:ext uri="{BB962C8B-B14F-4D97-AF65-F5344CB8AC3E}">
        <p14:creationId xmlns:p14="http://schemas.microsoft.com/office/powerpoint/2010/main" val="1123296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9" name="Rectangle 8"/>
          <p:cNvSpPr/>
          <p:nvPr userDrawn="1"/>
        </p:nvSpPr>
        <p:spPr>
          <a:xfrm>
            <a:off x="256034" y="265177"/>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5"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14" name="Content Placeholder 3"/>
          <p:cNvSpPr>
            <a:spLocks noGrp="1"/>
          </p:cNvSpPr>
          <p:nvPr>
            <p:ph sz="half" idx="2" hasCustomPrompt="1"/>
          </p:nvPr>
        </p:nvSpPr>
        <p:spPr>
          <a:xfrm>
            <a:off x="541612" y="1431014"/>
            <a:ext cx="4413627" cy="3978275"/>
          </a:xfrm>
        </p:spPr>
        <p:txBody>
          <a:bodyPr vert="horz" lIns="91440" tIns="45720" rIns="91440" bIns="45720" rtlCol="0">
            <a:normAutofit/>
          </a:bodyPr>
          <a:lstStyle>
            <a:lvl1pPr>
              <a:lnSpc>
                <a:spcPts val="1800"/>
              </a:lnSpc>
              <a:spcBef>
                <a:spcPts val="1000"/>
              </a:spcBef>
              <a:spcAft>
                <a:spcPts val="1000"/>
              </a:spcAft>
              <a:defRPr lang="en-US" sz="1800" smtClean="0">
                <a:solidFill>
                  <a:schemeClr val="tx1">
                    <a:lumMod val="75000"/>
                    <a:lumOff val="25000"/>
                  </a:schemeClr>
                </a:solidFill>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en-US" dirty="0"/>
              <a:t>Click to edit Master text styles</a:t>
            </a:r>
          </a:p>
          <a:p>
            <a:pPr marL="0" lvl="1" indent="0">
              <a:lnSpc>
                <a:spcPct val="150000"/>
              </a:lnSpc>
              <a:spcAft>
                <a:spcPts val="1200"/>
              </a:spcAft>
              <a:buNone/>
            </a:pPr>
            <a:r>
              <a:rPr lang="en-US" dirty="0"/>
              <a:t>Second level</a:t>
            </a:r>
          </a:p>
          <a:p>
            <a:pPr marL="0" lvl="2" indent="0">
              <a:lnSpc>
                <a:spcPct val="150000"/>
              </a:lnSpc>
              <a:spcAft>
                <a:spcPts val="1200"/>
              </a:spcAft>
              <a:buNone/>
            </a:pPr>
            <a:r>
              <a:rPr lang="en-US" dirty="0"/>
              <a:t>Third level</a:t>
            </a:r>
          </a:p>
          <a:p>
            <a:pPr marL="0" lvl="3" indent="0">
              <a:lnSpc>
                <a:spcPct val="150000"/>
              </a:lnSpc>
              <a:spcAft>
                <a:spcPts val="1200"/>
              </a:spcAft>
              <a:buNone/>
            </a:pPr>
            <a:r>
              <a:rPr lang="en-US" dirty="0"/>
              <a:t>Fourth level</a:t>
            </a:r>
          </a:p>
          <a:p>
            <a:pPr marL="0" lvl="4" indent="0">
              <a:lnSpc>
                <a:spcPct val="150000"/>
              </a:lnSpc>
              <a:spcAft>
                <a:spcPts val="1200"/>
              </a:spcAft>
              <a:buNone/>
            </a:pPr>
            <a:r>
              <a:rPr lang="en-US" dirty="0"/>
              <a:t>Fifth level</a:t>
            </a:r>
          </a:p>
        </p:txBody>
      </p:sp>
      <p:sp>
        <p:nvSpPr>
          <p:cNvPr id="4" name="Title 3"/>
          <p:cNvSpPr>
            <a:spLocks noGrp="1"/>
          </p:cNvSpPr>
          <p:nvPr>
            <p:ph type="title"/>
          </p:nvPr>
        </p:nvSpPr>
        <p:spPr>
          <a:xfrm>
            <a:off x="521208" y="448056"/>
            <a:ext cx="6117336"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4394861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dirty="0"/>
              <a:t>Edit Master text styles</a:t>
            </a:r>
          </a:p>
          <a:p>
            <a:pPr marL="228600" lvl="0" indent="-228600" algn="l" defTabSz="914400" rtl="0" eaLnBrk="1" latinLnBrk="0" hangingPunct="1">
              <a:lnSpc>
                <a:spcPct val="90000"/>
              </a:lnSpc>
              <a:spcBef>
                <a:spcPct val="30000"/>
              </a:spcBef>
              <a:buFont typeface="Arial" panose="020B0604020202020204" pitchFamily="34" charset="0"/>
              <a:buChar char="•"/>
            </a:pPr>
            <a:r>
              <a:rPr lang="en-US" dirty="0"/>
              <a:t>Second level</a:t>
            </a:r>
          </a:p>
          <a:p>
            <a:pPr marL="685800" lvl="1" indent="-228600" algn="l" defTabSz="914400" rtl="0" eaLnBrk="1" latinLnBrk="0" hangingPunct="1">
              <a:lnSpc>
                <a:spcPct val="90000"/>
              </a:lnSpc>
              <a:spcBef>
                <a:spcPct val="30000"/>
              </a:spcBef>
              <a:buFont typeface="Arial" panose="020B0604020202020204" pitchFamily="34" charset="0"/>
              <a:buChar char="•"/>
            </a:pPr>
            <a:r>
              <a:rPr lang="en-US" dirty="0"/>
              <a:t>Third level</a:t>
            </a:r>
          </a:p>
          <a:p>
            <a:pPr marL="1143000" lvl="2" indent="-228600" algn="l" defTabSz="914400" rtl="0" eaLnBrk="1" latinLnBrk="0" hangingPunct="1">
              <a:lnSpc>
                <a:spcPct val="90000"/>
              </a:lnSpc>
              <a:spcBef>
                <a:spcPct val="30000"/>
              </a:spcBef>
              <a:buFont typeface="Arial" panose="020B0604020202020204" pitchFamily="34" charset="0"/>
              <a:buChar char="•"/>
            </a:pPr>
            <a:r>
              <a:rPr lang="en-US" dirty="0"/>
              <a:t>Fourth level</a:t>
            </a:r>
          </a:p>
          <a:p>
            <a:pPr marL="1600200" lvl="3" indent="-228600" algn="l" defTabSz="914400" rtl="0" eaLnBrk="1" latinLnBrk="0" hangingPunct="1">
              <a:lnSpc>
                <a:spcPct val="90000"/>
              </a:lnSpc>
              <a:spcBef>
                <a:spcPct val="30000"/>
              </a:spcBef>
              <a:buFont typeface="Arial" panose="020B0604020202020204" pitchFamily="34" charset="0"/>
              <a:buChar char="•"/>
            </a:pPr>
            <a:r>
              <a:rPr lang="en-US" dirty="0"/>
              <a:t>Fifth level</a:t>
            </a:r>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12/1/22</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 id="2147483668" r:id="rId5"/>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28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9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0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2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3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hyperlink" Target="https://www.desmos.com/calculator/ruvtlp9zk6" TargetMode="External"/><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desmos.com/calculator/ruvtlp9zk6" TargetMode="Externa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20.png"/><Relationship Id="rId1" Type="http://schemas.openxmlformats.org/officeDocument/2006/relationships/slideLayout" Target="../slideLayouts/slideLayout2.xml"/><Relationship Id="rId4" Type="http://schemas.openxmlformats.org/officeDocument/2006/relationships/hyperlink" Target="https://www.desmos.com/calculator/fmhotfn3q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0.png"/><Relationship Id="rId1" Type="http://schemas.openxmlformats.org/officeDocument/2006/relationships/slideLayout" Target="../slideLayouts/slideLayout2.xml"/><Relationship Id="rId4" Type="http://schemas.openxmlformats.org/officeDocument/2006/relationships/hyperlink" Target="https://www.desmos.com/calculator/fmhotfn3q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hyperlink" Target="https://www.desmos.com/calculator/fmhotfn3q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3.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package" Target="../embeddings/Microsoft_Excel_Worksheet.xlsx"/><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25.svg"/></Relationships>
</file>

<file path=ppt/slides/_rels/slide35.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svg"/><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20.png"/><Relationship Id="rId1" Type="http://schemas.openxmlformats.org/officeDocument/2006/relationships/slideLayout" Target="../slideLayouts/slideLayout5.xml"/><Relationship Id="rId4" Type="http://schemas.openxmlformats.org/officeDocument/2006/relationships/image" Target="../media/image53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abordagemdiaria.blogspot.com/2010_05_01_archive.html" TargetMode="External"/><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arxiv.org/pdf/1412.0233v3.pdf"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40.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svg"/></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65.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8.png"/><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3.svg"/></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5.svg"/></Relationships>
</file>

<file path=ppt/slides/_rels/slide68.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sv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0.svg"/></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0.svg"/></Relationships>
</file>

<file path=ppt/slides/_rels/slide72.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1.png"/><Relationship Id="rId7"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52.svg"/></Relationships>
</file>

<file path=ppt/slides/_rels/slide73.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1.png"/><Relationship Id="rId7"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2.svg"/></Relationships>
</file>

<file path=ppt/slides/_rels/slide74.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51.png"/><Relationship Id="rId7"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52.svg"/></Relationships>
</file>

<file path=ppt/slides/_rels/slide7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8.svg"/></Relationships>
</file>

<file path=ppt/slides/_rels/slide7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0.sv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0.sv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8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Deep Learning for Beginners</a:t>
            </a:r>
          </a:p>
        </p:txBody>
      </p:sp>
      <p:sp>
        <p:nvSpPr>
          <p:cNvPr id="3" name="Subtitle 2"/>
          <p:cNvSpPr>
            <a:spLocks noGrp="1"/>
          </p:cNvSpPr>
          <p:nvPr>
            <p:ph type="subTitle" idx="4294967295"/>
          </p:nvPr>
        </p:nvSpPr>
        <p:spPr>
          <a:xfrm>
            <a:off x="855620" y="2933105"/>
            <a:ext cx="9582736" cy="1137793"/>
          </a:xfrm>
        </p:spPr>
        <p:txBody>
          <a:bodyPr>
            <a:normAutofit/>
          </a:bodyPr>
          <a:lstStyle/>
          <a:p>
            <a:pPr marL="0" indent="0">
              <a:buNone/>
            </a:pPr>
            <a:r>
              <a:rPr lang="en-US" sz="2400" dirty="0">
                <a:solidFill>
                  <a:schemeClr val="bg1"/>
                </a:solidFill>
                <a:latin typeface="+mj-lt"/>
              </a:rPr>
              <a:t>From Basics to Production with NumPy and TensorFlow</a:t>
            </a:r>
          </a:p>
          <a:p>
            <a:pPr marL="0" indent="0">
              <a:buNone/>
            </a:pPr>
            <a:endParaRPr lang="en-US" sz="2400" dirty="0">
              <a:solidFill>
                <a:schemeClr val="bg1"/>
              </a:solidFill>
              <a:latin typeface="+mj-lt"/>
            </a:endParaRP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D17949-0BEF-4CD7-B799-AEB4CCD42E99}"/>
              </a:ext>
            </a:extLst>
          </p:cNvPr>
          <p:cNvSpPr>
            <a:spLocks noGrp="1"/>
          </p:cNvSpPr>
          <p:nvPr>
            <p:ph type="title"/>
          </p:nvPr>
        </p:nvSpPr>
        <p:spPr/>
        <p:txBody>
          <a:bodyPr/>
          <a:lstStyle/>
          <a:p>
            <a:r>
              <a:rPr lang="en-US" dirty="0"/>
              <a:t>Derivatives – Using </a:t>
            </a:r>
            <a:r>
              <a:rPr lang="en-US" dirty="0" err="1"/>
              <a:t>SymPy</a:t>
            </a:r>
            <a:endParaRPr lang="en-US" dirty="0"/>
          </a:p>
        </p:txBody>
      </p:sp>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6D72F357-1BB9-4D75-B3DA-4EDCBE2D064C}"/>
                  </a:ext>
                </a:extLst>
              </p:cNvPr>
              <p:cNvSpPr>
                <a:spLocks noGrp="1"/>
              </p:cNvSpPr>
              <p:nvPr>
                <p:ph sz="half" idx="2"/>
              </p:nvPr>
            </p:nvSpPr>
            <p:spPr>
              <a:xfrm>
                <a:off x="541612" y="1431014"/>
                <a:ext cx="5443085" cy="4978930"/>
              </a:xfrm>
            </p:spPr>
            <p:txBody>
              <a:bodyPr>
                <a:normAutofit/>
              </a:bodyPr>
              <a:lstStyle/>
              <a:p>
                <a:pPr marL="0" indent="0">
                  <a:lnSpc>
                    <a:spcPct val="100000"/>
                  </a:lnSpc>
                  <a:buNone/>
                </a:pPr>
                <a:r>
                  <a:rPr lang="en-US" dirty="0"/>
                  <a:t>Of course, we can continue using </a:t>
                </a:r>
                <a:r>
                  <a:rPr lang="en-US" dirty="0" err="1"/>
                  <a:t>SymPy</a:t>
                </a:r>
                <a:r>
                  <a:rPr lang="en-US" dirty="0"/>
                  <a:t> too. </a:t>
                </a:r>
              </a:p>
              <a:p>
                <a:pPr marL="0" indent="0">
                  <a:lnSpc>
                    <a:spcPct val="100000"/>
                  </a:lnSpc>
                  <a:buNone/>
                </a:pPr>
                <a:r>
                  <a:rPr lang="en-US" dirty="0"/>
                  <a:t>Just use the derivative function’s </a:t>
                </a:r>
                <a:r>
                  <a:rPr lang="en-US" dirty="0">
                    <a:latin typeface="Consolas" panose="020B0609020204030204" pitchFamily="49" charset="0"/>
                  </a:rPr>
                  <a:t>subs() </a:t>
                </a:r>
                <a:r>
                  <a:rPr lang="en-US" dirty="0"/>
                  <a:t>to plug in a specific value for </a:t>
                </a:r>
                <a14:m>
                  <m:oMath xmlns:m="http://schemas.openxmlformats.org/officeDocument/2006/math">
                    <m:r>
                      <a:rPr lang="en-US" i="1" dirty="0" smtClean="0">
                        <a:latin typeface="Cambria Math" panose="02040503050406030204" pitchFamily="18" charset="0"/>
                      </a:rPr>
                      <m:t>𝑥</m:t>
                    </m:r>
                  </m:oMath>
                </a14:m>
                <a:r>
                  <a:rPr lang="en-US" dirty="0"/>
                  <a:t>. </a:t>
                </a:r>
              </a:p>
              <a:p>
                <a:pPr marL="0" indent="0">
                  <a:lnSpc>
                    <a:spcPct val="150000"/>
                  </a:lnSpc>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𝑓</m:t>
                      </m:r>
                      <m:d>
                        <m:dPr>
                          <m:ctrlPr>
                            <a:rPr lang="en-US" i="1" dirty="0">
                              <a:solidFill>
                                <a:srgbClr val="836967"/>
                              </a:solidFill>
                              <a:latin typeface="Cambria Math" panose="02040503050406030204" pitchFamily="18" charset="0"/>
                            </a:rPr>
                          </m:ctrlPr>
                        </m:dPr>
                        <m:e>
                          <m:r>
                            <a:rPr lang="en-US" i="1" dirty="0">
                              <a:latin typeface="Cambria Math" panose="02040503050406030204" pitchFamily="18" charset="0"/>
                            </a:rPr>
                            <m:t>𝑥</m:t>
                          </m:r>
                        </m:e>
                      </m:d>
                      <m:r>
                        <a:rPr lang="en-US" i="0" dirty="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2</m:t>
                          </m:r>
                        </m:sup>
                      </m:sSup>
                    </m:oMath>
                  </m:oMathPara>
                </a14:m>
                <a:endParaRPr lang="en-US" dirty="0"/>
              </a:p>
              <a:p>
                <a:pPr marL="0" indent="0">
                  <a:lnSpc>
                    <a:spcPct val="150000"/>
                  </a:lnSpc>
                  <a:buNone/>
                </a:pPr>
                <a14:m>
                  <m:oMathPara xmlns:m="http://schemas.openxmlformats.org/officeDocument/2006/math">
                    <m:oMathParaPr>
                      <m:jc m:val="centerGroup"/>
                    </m:oMathParaPr>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𝑥</m:t>
                          </m:r>
                        </m:den>
                      </m:f>
                      <m:r>
                        <a:rPr lang="en-US" i="1" dirty="0">
                          <a:latin typeface="Cambria Math" panose="02040503050406030204" pitchFamily="18" charset="0"/>
                        </a:rPr>
                        <m:t>𝑓</m:t>
                      </m:r>
                      <m:d>
                        <m:dPr>
                          <m:ctrlPr>
                            <a:rPr lang="en-US" i="1" dirty="0">
                              <a:solidFill>
                                <a:srgbClr val="836967"/>
                              </a:solidFill>
                              <a:latin typeface="Cambria Math" panose="02040503050406030204" pitchFamily="18" charset="0"/>
                            </a:rPr>
                          </m:ctrlPr>
                        </m:dPr>
                        <m:e>
                          <m:r>
                            <a:rPr lang="en-US" i="1" dirty="0">
                              <a:latin typeface="Cambria Math" panose="02040503050406030204" pitchFamily="18" charset="0"/>
                            </a:rPr>
                            <m:t>𝑥</m:t>
                          </m:r>
                        </m:e>
                      </m:d>
                      <m:r>
                        <a:rPr lang="en-US" i="0" dirty="0">
                          <a:latin typeface="Cambria Math" panose="02040503050406030204" pitchFamily="18" charset="0"/>
                        </a:rPr>
                        <m:t>=2</m:t>
                      </m:r>
                      <m:r>
                        <a:rPr lang="en-US" i="1" dirty="0">
                          <a:latin typeface="Cambria Math" panose="02040503050406030204" pitchFamily="18" charset="0"/>
                        </a:rPr>
                        <m:t>𝑥</m:t>
                      </m:r>
                    </m:oMath>
                  </m:oMathPara>
                </a14:m>
                <a:endParaRPr lang="en-US" dirty="0"/>
              </a:p>
              <a:p>
                <a:pPr marL="0" indent="0">
                  <a:lnSpc>
                    <a:spcPct val="150000"/>
                  </a:lnSpc>
                  <a:buNone/>
                </a:pPr>
                <a14:m>
                  <m:oMathPara xmlns:m="http://schemas.openxmlformats.org/officeDocument/2006/math">
                    <m:oMathParaPr>
                      <m:jc m:val="centerGroup"/>
                    </m:oMathParaPr>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smtClean="0">
                              <a:latin typeface="Cambria Math" panose="02040503050406030204" pitchFamily="18" charset="0"/>
                            </a:rPr>
                            <m:t>ⅆ</m:t>
                          </m:r>
                        </m:num>
                        <m:den>
                          <m:r>
                            <a:rPr lang="en-US" i="0" dirty="0" smtClean="0">
                              <a:latin typeface="Cambria Math" panose="02040503050406030204" pitchFamily="18" charset="0"/>
                            </a:rPr>
                            <m:t>ⅆ</m:t>
                          </m:r>
                          <m:r>
                            <a:rPr lang="en-US" i="1" dirty="0" smtClean="0">
                              <a:latin typeface="Cambria Math" panose="02040503050406030204" pitchFamily="18" charset="0"/>
                            </a:rPr>
                            <m:t>𝑥</m:t>
                          </m:r>
                        </m:den>
                      </m:f>
                      <m:r>
                        <a:rPr lang="en-US" i="1" dirty="0" smtClean="0">
                          <a:latin typeface="Cambria Math" panose="02040503050406030204" pitchFamily="18" charset="0"/>
                        </a:rPr>
                        <m:t>𝑓</m:t>
                      </m:r>
                      <m:d>
                        <m:dPr>
                          <m:ctrlPr>
                            <a:rPr lang="en-US" i="1" dirty="0" smtClean="0">
                              <a:solidFill>
                                <a:srgbClr val="836967"/>
                              </a:solidFill>
                              <a:latin typeface="Cambria Math" panose="02040503050406030204" pitchFamily="18" charset="0"/>
                            </a:rPr>
                          </m:ctrlPr>
                        </m:dPr>
                        <m:e>
                          <m:r>
                            <a:rPr lang="en-US" i="0" dirty="0" smtClean="0">
                              <a:latin typeface="Cambria Math" panose="02040503050406030204" pitchFamily="18" charset="0"/>
                            </a:rPr>
                            <m:t>2</m:t>
                          </m:r>
                        </m:e>
                      </m:d>
                      <m:r>
                        <a:rPr lang="en-US" i="0" dirty="0" smtClean="0">
                          <a:latin typeface="Cambria Math" panose="02040503050406030204" pitchFamily="18" charset="0"/>
                        </a:rPr>
                        <m:t>=4</m:t>
                      </m:r>
                    </m:oMath>
                  </m:oMathPara>
                </a14:m>
                <a:endParaRPr lang="en-US" dirty="0"/>
              </a:p>
              <a:p>
                <a:pPr marL="0" indent="0">
                  <a:lnSpc>
                    <a:spcPct val="100000"/>
                  </a:lnSpc>
                  <a:buNone/>
                </a:pPr>
                <a:endParaRPr lang="en-US" dirty="0"/>
              </a:p>
              <a:p>
                <a:pPr marL="0" indent="0">
                  <a:buNone/>
                </a:pPr>
                <a:endParaRPr lang="en-US" dirty="0"/>
              </a:p>
            </p:txBody>
          </p:sp>
        </mc:Choice>
        <mc:Fallback xmlns="">
          <p:sp>
            <p:nvSpPr>
              <p:cNvPr id="7" name="Content Placeholder 1">
                <a:extLst>
                  <a:ext uri="{FF2B5EF4-FFF2-40B4-BE49-F238E27FC236}">
                    <a16:creationId xmlns:a16="http://schemas.microsoft.com/office/drawing/2014/main" id="{6D72F357-1BB9-4D75-B3DA-4EDCBE2D064C}"/>
                  </a:ext>
                </a:extLst>
              </p:cNvPr>
              <p:cNvSpPr>
                <a:spLocks noGrp="1" noRot="1" noChangeAspect="1" noMove="1" noResize="1" noEditPoints="1" noAdjustHandles="1" noChangeArrowheads="1" noChangeShapeType="1" noTextEdit="1"/>
              </p:cNvSpPr>
              <p:nvPr>
                <p:ph sz="half" idx="2"/>
              </p:nvPr>
            </p:nvSpPr>
            <p:spPr>
              <a:xfrm>
                <a:off x="541612" y="1431014"/>
                <a:ext cx="5443085" cy="4978930"/>
              </a:xfrm>
              <a:blipFill>
                <a:blip r:embed="rId2"/>
                <a:stretch>
                  <a:fillRect l="-1008" t="-612"/>
                </a:stretch>
              </a:blipFill>
            </p:spPr>
            <p:txBody>
              <a:bodyPr/>
              <a:lstStyle/>
              <a:p>
                <a:r>
                  <a:rPr lang="en-US">
                    <a:noFill/>
                  </a:rPr>
                  <a:t> </a:t>
                </a:r>
              </a:p>
            </p:txBody>
          </p:sp>
        </mc:Fallback>
      </mc:AlternateContent>
      <p:sp>
        <p:nvSpPr>
          <p:cNvPr id="12" name="Rectangle 4">
            <a:extLst>
              <a:ext uri="{FF2B5EF4-FFF2-40B4-BE49-F238E27FC236}">
                <a16:creationId xmlns:a16="http://schemas.microsoft.com/office/drawing/2014/main" id="{DEA06524-B1C9-415D-9332-D2C2A58B43D5}"/>
              </a:ext>
            </a:extLst>
          </p:cNvPr>
          <p:cNvSpPr>
            <a:spLocks noChangeArrowheads="1"/>
          </p:cNvSpPr>
          <p:nvPr/>
        </p:nvSpPr>
        <p:spPr bwMode="auto">
          <a:xfrm>
            <a:off x="5144813" y="2624292"/>
            <a:ext cx="4456386" cy="378565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rgbClr val="8C8C8C"/>
                </a:solidFill>
                <a:effectLst/>
                <a:latin typeface="JetBrains Mono"/>
              </a:rPr>
              <a:t># Continue Using </a:t>
            </a:r>
            <a:r>
              <a:rPr kumimoji="0" lang="en-US" altLang="en-US" sz="1600" b="0" i="1" u="none" strike="noStrike" cap="none" normalizeH="0" baseline="0" dirty="0" err="1">
                <a:ln>
                  <a:noFill/>
                </a:ln>
                <a:solidFill>
                  <a:srgbClr val="8C8C8C"/>
                </a:solidFill>
                <a:effectLst/>
                <a:latin typeface="JetBrains Mono"/>
              </a:rPr>
              <a:t>SymPy</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sympy</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1" u="none" strike="noStrike" cap="none" normalizeH="0" baseline="0" dirty="0">
                <a:ln>
                  <a:noFill/>
                </a:ln>
                <a:solidFill>
                  <a:srgbClr val="8C8C8C"/>
                </a:solidFill>
                <a:effectLst/>
                <a:latin typeface="JetBrains Mono"/>
              </a:rPr>
              <a:t># Declare 'x' to </a:t>
            </a:r>
            <a:r>
              <a:rPr kumimoji="0" lang="en-US" altLang="en-US" sz="1600" b="0" i="1" u="none" strike="noStrike" cap="none" normalizeH="0" baseline="0" dirty="0" err="1">
                <a:ln>
                  <a:noFill/>
                </a:ln>
                <a:solidFill>
                  <a:srgbClr val="8C8C8C"/>
                </a:solidFill>
                <a:effectLst/>
                <a:latin typeface="JetBrains Mono"/>
              </a:rPr>
              <a:t>SymPy</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80808"/>
                </a:solidFill>
                <a:effectLst/>
                <a:latin typeface="JetBrains Mono"/>
              </a:rPr>
              <a:t>x = symbols(</a:t>
            </a:r>
            <a:r>
              <a:rPr kumimoji="0" lang="en-US" altLang="en-US" sz="1600" b="1" i="0" u="none" strike="noStrike" cap="none" normalizeH="0" baseline="0" dirty="0">
                <a:ln>
                  <a:noFill/>
                </a:ln>
                <a:solidFill>
                  <a:srgbClr val="008080"/>
                </a:solidFill>
                <a:effectLst/>
                <a:latin typeface="JetBrains Mono"/>
              </a:rPr>
              <a:t>'x'</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1" u="none" strike="noStrike" cap="none" normalizeH="0" baseline="0" dirty="0">
                <a:ln>
                  <a:noFill/>
                </a:ln>
                <a:solidFill>
                  <a:srgbClr val="8C8C8C"/>
                </a:solidFill>
                <a:effectLst/>
                <a:latin typeface="JetBrains Mono"/>
              </a:rPr>
              <a:t># Now just use Python syntax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i="1" dirty="0">
                <a:solidFill>
                  <a:srgbClr val="8C8C8C"/>
                </a:solidFill>
                <a:latin typeface="JetBrains Mono"/>
              </a:rPr>
              <a:t># </a:t>
            </a:r>
            <a:r>
              <a:rPr kumimoji="0" lang="en-US" altLang="en-US" sz="1600" b="0" i="1" u="none" strike="noStrike" cap="none" normalizeH="0" baseline="0" dirty="0">
                <a:ln>
                  <a:noFill/>
                </a:ln>
                <a:solidFill>
                  <a:srgbClr val="8C8C8C"/>
                </a:solidFill>
                <a:effectLst/>
                <a:latin typeface="JetBrains Mono"/>
              </a:rPr>
              <a:t>to declare function</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80808"/>
                </a:solidFill>
                <a:effectLst/>
                <a:latin typeface="JetBrains Mono"/>
              </a:rPr>
              <a:t>f = x**</a:t>
            </a:r>
            <a:r>
              <a:rPr kumimoji="0" lang="en-US" altLang="en-US" sz="1600" b="0" i="0" u="none" strike="noStrike" cap="none" normalizeH="0" baseline="0" dirty="0">
                <a:ln>
                  <a:noFill/>
                </a:ln>
                <a:solidFill>
                  <a:srgbClr val="1750EB"/>
                </a:solidFill>
                <a:effectLst/>
                <a:latin typeface="JetBrains Mono"/>
              </a:rPr>
              <a:t>2</a:t>
            </a:r>
            <a:br>
              <a:rPr kumimoji="0" lang="en-US" altLang="en-US" sz="1600" b="0" i="0" u="none" strike="noStrike" cap="none" normalizeH="0" baseline="0" dirty="0">
                <a:ln>
                  <a:noFill/>
                </a:ln>
                <a:solidFill>
                  <a:srgbClr val="1750EB"/>
                </a:solidFill>
                <a:effectLst/>
                <a:latin typeface="JetBrains Mono"/>
              </a:rPr>
            </a:br>
            <a:br>
              <a:rPr kumimoji="0" lang="en-US" altLang="en-US" sz="1600" b="0" i="0" u="none" strike="noStrike" cap="none" normalizeH="0" baseline="0" dirty="0">
                <a:ln>
                  <a:noFill/>
                </a:ln>
                <a:solidFill>
                  <a:srgbClr val="1750EB"/>
                </a:solidFill>
                <a:effectLst/>
                <a:latin typeface="JetBrains Mono"/>
              </a:rPr>
            </a:br>
            <a:r>
              <a:rPr kumimoji="0" lang="en-US" altLang="en-US" sz="1600" b="0" i="1" u="none" strike="noStrike" cap="none" normalizeH="0" baseline="0" dirty="0">
                <a:ln>
                  <a:noFill/>
                </a:ln>
                <a:solidFill>
                  <a:srgbClr val="8C8C8C"/>
                </a:solidFill>
                <a:effectLst/>
                <a:latin typeface="JetBrains Mono"/>
              </a:rPr>
              <a:t># Calculate the derivative of the function</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err="1">
                <a:ln>
                  <a:noFill/>
                </a:ln>
                <a:solidFill>
                  <a:srgbClr val="080808"/>
                </a:solidFill>
                <a:effectLst/>
                <a:latin typeface="JetBrains Mono"/>
              </a:rPr>
              <a:t>dx_f</a:t>
            </a:r>
            <a:r>
              <a:rPr kumimoji="0" lang="en-US" altLang="en-US" sz="1600" b="0" i="0" u="none" strike="noStrike" cap="none" normalizeH="0" baseline="0" dirty="0">
                <a:ln>
                  <a:noFill/>
                </a:ln>
                <a:solidFill>
                  <a:srgbClr val="080808"/>
                </a:solidFill>
                <a:effectLst/>
                <a:latin typeface="JetBrains Mono"/>
              </a:rPr>
              <a:t> = diff(f)</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1" u="none" strike="noStrike" cap="none" normalizeH="0" baseline="0" dirty="0">
                <a:ln>
                  <a:noFill/>
                </a:ln>
                <a:solidFill>
                  <a:srgbClr val="8C8C8C"/>
                </a:solidFill>
                <a:effectLst/>
                <a:latin typeface="JetBrains Mono"/>
              </a:rPr>
              <a:t># Calculate the slope at x = 2</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00080"/>
                </a:solidFill>
                <a:effectLst/>
                <a:latin typeface="JetBrains Mono"/>
              </a:rPr>
              <a:t>print</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80808"/>
                </a:solidFill>
                <a:effectLst/>
                <a:latin typeface="JetBrains Mono"/>
              </a:rPr>
              <a:t>dx_f.subs</a:t>
            </a:r>
            <a:r>
              <a:rPr kumimoji="0" lang="en-US" altLang="en-US" sz="1600" b="0" i="0" u="none" strike="noStrike" cap="none" normalizeH="0" baseline="0" dirty="0">
                <a:ln>
                  <a:noFill/>
                </a:ln>
                <a:solidFill>
                  <a:srgbClr val="080808"/>
                </a:solidFill>
                <a:effectLst/>
                <a:latin typeface="JetBrains Mono"/>
              </a:rPr>
              <a:t>(x,</a:t>
            </a:r>
            <a:r>
              <a:rPr kumimoji="0" lang="en-US" altLang="en-US" sz="1600" b="0" i="0" u="none" strike="noStrike" cap="none" normalizeH="0" baseline="0" dirty="0">
                <a:ln>
                  <a:noFill/>
                </a:ln>
                <a:solidFill>
                  <a:srgbClr val="1750EB"/>
                </a:solidFill>
                <a:effectLst/>
                <a:latin typeface="JetBrains Mono"/>
              </a:rPr>
              <a:t>2</a:t>
            </a: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a:ln>
                  <a:noFill/>
                </a:ln>
                <a:solidFill>
                  <a:srgbClr val="8C8C8C"/>
                </a:solidFill>
                <a:effectLst/>
                <a:latin typeface="JetBrains Mono"/>
              </a:rPr>
              <a:t># prints 4</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pic>
        <p:nvPicPr>
          <p:cNvPr id="11" name="Picture 10" descr="Chart, line chart&#10;&#10;Description automatically generated">
            <a:extLst>
              <a:ext uri="{FF2B5EF4-FFF2-40B4-BE49-F238E27FC236}">
                <a16:creationId xmlns:a16="http://schemas.microsoft.com/office/drawing/2014/main" id="{70A2C3C4-AA6A-46F9-B7F5-8F1915AF12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3600" y="1284268"/>
            <a:ext cx="3518900" cy="3518900"/>
          </a:xfrm>
          <a:prstGeom prst="rect">
            <a:avLst/>
          </a:prstGeom>
        </p:spPr>
      </p:pic>
    </p:spTree>
    <p:extLst>
      <p:ext uri="{BB962C8B-B14F-4D97-AF65-F5344CB8AC3E}">
        <p14:creationId xmlns:p14="http://schemas.microsoft.com/office/powerpoint/2010/main" val="1850558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19C09458-7062-4F4F-BF92-404DC8E80C7C}"/>
                  </a:ext>
                </a:extLst>
              </p:cNvPr>
              <p:cNvSpPr>
                <a:spLocks noGrp="1"/>
              </p:cNvSpPr>
              <p:nvPr>
                <p:ph sz="half" idx="2"/>
              </p:nvPr>
            </p:nvSpPr>
            <p:spPr>
              <a:xfrm>
                <a:off x="541613" y="1431014"/>
                <a:ext cx="5554388" cy="3978275"/>
              </a:xfrm>
            </p:spPr>
            <p:txBody>
              <a:bodyPr/>
              <a:lstStyle/>
              <a:p>
                <a:pPr marL="0" indent="0">
                  <a:buNone/>
                </a:pPr>
                <a:r>
                  <a:rPr lang="en-US" b="1" dirty="0">
                    <a:solidFill>
                      <a:srgbClr val="FF0000"/>
                    </a:solidFill>
                  </a:rPr>
                  <a:t>Partial Derivatives </a:t>
                </a:r>
                <a:r>
                  <a:rPr lang="en-US" dirty="0"/>
                  <a:t>are derivatives on functions that have multiple input variables.</a:t>
                </a:r>
              </a:p>
              <a:p>
                <a:pPr marL="0" indent="0">
                  <a:buNone/>
                </a:pPr>
                <a:r>
                  <a:rPr lang="en-US" dirty="0"/>
                  <a:t>Because there is more than one input variable, we have slopes in more than one direction as plotted with this function. </a:t>
                </a:r>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𝑓</m:t>
                      </m:r>
                      <m:d>
                        <m:dPr>
                          <m:ctrlPr>
                            <a:rPr lang="en-US" i="1" dirty="0" smtClean="0">
                              <a:solidFill>
                                <a:schemeClr val="tx1"/>
                              </a:solidFill>
                              <a:latin typeface="Cambria Math" panose="02040503050406030204" pitchFamily="18" charset="0"/>
                            </a:rPr>
                          </m:ctrlPr>
                        </m:dPr>
                        <m:e>
                          <m:r>
                            <a:rPr lang="en-US" b="0" i="1" dirty="0" smtClean="0">
                              <a:solidFill>
                                <a:schemeClr val="tx1"/>
                              </a:solidFill>
                              <a:latin typeface="Cambria Math" panose="02040503050406030204" pitchFamily="18" charset="0"/>
                            </a:rPr>
                            <m:t>𝑥</m:t>
                          </m:r>
                          <m:r>
                            <a:rPr lang="en-US" b="0" i="1" dirty="0" smtClean="0">
                              <a:solidFill>
                                <a:schemeClr val="tx1"/>
                              </a:solidFill>
                              <a:latin typeface="Cambria Math" panose="02040503050406030204" pitchFamily="18" charset="0"/>
                            </a:rPr>
                            <m:t>,</m:t>
                          </m:r>
                          <m:r>
                            <a:rPr lang="en-US" i="1" dirty="0" smtClean="0">
                              <a:solidFill>
                                <a:schemeClr val="tx1"/>
                              </a:solidFill>
                              <a:latin typeface="Cambria Math" panose="02040503050406030204" pitchFamily="18" charset="0"/>
                            </a:rPr>
                            <m:t>𝑦</m:t>
                          </m:r>
                        </m:e>
                      </m:d>
                      <m:r>
                        <a:rPr lang="en-US" i="0" dirty="0" smtClean="0">
                          <a:latin typeface="Cambria Math" panose="02040503050406030204" pitchFamily="18" charset="0"/>
                        </a:rPr>
                        <m:t>=2</m:t>
                      </m:r>
                      <m:sSup>
                        <m:sSupPr>
                          <m:ctrlPr>
                            <a:rPr lang="en-US" i="1" dirty="0" smtClean="0">
                              <a:solidFill>
                                <a:srgbClr val="836967"/>
                              </a:solidFill>
                              <a:latin typeface="Cambria Math" panose="02040503050406030204" pitchFamily="18" charset="0"/>
                            </a:rPr>
                          </m:ctrlPr>
                        </m:sSupPr>
                        <m:e>
                          <m:r>
                            <a:rPr lang="en-US" i="1" dirty="0" smtClean="0">
                              <a:latin typeface="Cambria Math" panose="02040503050406030204" pitchFamily="18" charset="0"/>
                            </a:rPr>
                            <m:t>𝑥</m:t>
                          </m:r>
                        </m:e>
                        <m:sup>
                          <m:r>
                            <a:rPr lang="en-US" i="0" dirty="0" smtClean="0">
                              <a:latin typeface="Cambria Math" panose="02040503050406030204" pitchFamily="18" charset="0"/>
                            </a:rPr>
                            <m:t>2</m:t>
                          </m:r>
                        </m:sup>
                      </m:sSup>
                      <m:r>
                        <a:rPr lang="en-US" i="0" dirty="0" smtClean="0">
                          <a:latin typeface="Cambria Math" panose="02040503050406030204" pitchFamily="18" charset="0"/>
                        </a:rPr>
                        <m:t>+3</m:t>
                      </m:r>
                      <m:sSup>
                        <m:sSupPr>
                          <m:ctrlPr>
                            <a:rPr lang="en-US" i="1" dirty="0" smtClean="0">
                              <a:solidFill>
                                <a:srgbClr val="836967"/>
                              </a:solidFill>
                              <a:latin typeface="Cambria Math" panose="02040503050406030204" pitchFamily="18" charset="0"/>
                            </a:rPr>
                          </m:ctrlPr>
                        </m:sSupPr>
                        <m:e>
                          <m:r>
                            <a:rPr lang="en-US" i="1" dirty="0" smtClean="0">
                              <a:latin typeface="Cambria Math" panose="02040503050406030204" pitchFamily="18" charset="0"/>
                            </a:rPr>
                            <m:t>𝑦</m:t>
                          </m:r>
                        </m:e>
                        <m:sup>
                          <m:r>
                            <a:rPr lang="en-US" i="0" dirty="0" smtClean="0">
                              <a:latin typeface="Cambria Math" panose="02040503050406030204" pitchFamily="18" charset="0"/>
                            </a:rPr>
                            <m:t>3</m:t>
                          </m:r>
                        </m:sup>
                      </m:sSup>
                    </m:oMath>
                  </m:oMathPara>
                </a14:m>
                <a:endParaRPr lang="en-US" dirty="0"/>
              </a:p>
              <a:p>
                <a:pPr marL="0" indent="0">
                  <a:buNone/>
                </a:pPr>
                <a:endParaRPr lang="en-US" dirty="0"/>
              </a:p>
            </p:txBody>
          </p:sp>
        </mc:Choice>
        <mc:Fallback xmlns="">
          <p:sp>
            <p:nvSpPr>
              <p:cNvPr id="2" name="Content Placeholder 1">
                <a:extLst>
                  <a:ext uri="{FF2B5EF4-FFF2-40B4-BE49-F238E27FC236}">
                    <a16:creationId xmlns:a16="http://schemas.microsoft.com/office/drawing/2014/main" id="{19C09458-7062-4F4F-BF92-404DC8E80C7C}"/>
                  </a:ext>
                </a:extLst>
              </p:cNvPr>
              <p:cNvSpPr>
                <a:spLocks noGrp="1" noRot="1" noChangeAspect="1" noMove="1" noResize="1" noEditPoints="1" noAdjustHandles="1" noChangeArrowheads="1" noChangeShapeType="1" noTextEdit="1"/>
              </p:cNvSpPr>
              <p:nvPr>
                <p:ph sz="half" idx="2"/>
              </p:nvPr>
            </p:nvSpPr>
            <p:spPr>
              <a:xfrm>
                <a:off x="541613" y="1431014"/>
                <a:ext cx="5554388" cy="3978275"/>
              </a:xfrm>
              <a:blipFill>
                <a:blip r:embed="rId2"/>
                <a:stretch>
                  <a:fillRect l="-988" t="-1994"/>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48D81A81-8DE8-4197-997C-58EDE4815B59}"/>
              </a:ext>
            </a:extLst>
          </p:cNvPr>
          <p:cNvSpPr>
            <a:spLocks noGrp="1"/>
          </p:cNvSpPr>
          <p:nvPr>
            <p:ph type="title"/>
          </p:nvPr>
        </p:nvSpPr>
        <p:spPr/>
        <p:txBody>
          <a:bodyPr/>
          <a:lstStyle/>
          <a:p>
            <a:r>
              <a:rPr lang="en-US" dirty="0"/>
              <a:t>Partial Derivatives</a:t>
            </a:r>
          </a:p>
        </p:txBody>
      </p:sp>
      <p:pic>
        <p:nvPicPr>
          <p:cNvPr id="5" name="Picture 4" descr="Chart, surface chart&#10;&#10;Description automatically generated">
            <a:extLst>
              <a:ext uri="{FF2B5EF4-FFF2-40B4-BE49-F238E27FC236}">
                <a16:creationId xmlns:a16="http://schemas.microsoft.com/office/drawing/2014/main" id="{10E5B7C6-AFD2-4DB2-9D60-8A88753AC508}"/>
              </a:ext>
            </a:extLst>
          </p:cNvPr>
          <p:cNvPicPr>
            <a:picLocks noChangeAspect="1"/>
          </p:cNvPicPr>
          <p:nvPr/>
        </p:nvPicPr>
        <p:blipFill rotWithShape="1">
          <a:blip r:embed="rId3">
            <a:extLst>
              <a:ext uri="{28A0092B-C50C-407E-A947-70E740481C1C}">
                <a14:useLocalDpi xmlns:a14="http://schemas.microsoft.com/office/drawing/2010/main" val="0"/>
              </a:ext>
            </a:extLst>
          </a:blip>
          <a:srcRect l="15443" t="8041" r="7572" b="316"/>
          <a:stretch/>
        </p:blipFill>
        <p:spPr>
          <a:xfrm>
            <a:off x="7459038" y="1417834"/>
            <a:ext cx="4006921" cy="3577444"/>
          </a:xfrm>
          <a:prstGeom prst="rect">
            <a:avLst/>
          </a:prstGeom>
        </p:spPr>
      </p:pic>
      <p:sp>
        <p:nvSpPr>
          <p:cNvPr id="6" name="Rectangle 1">
            <a:extLst>
              <a:ext uri="{FF2B5EF4-FFF2-40B4-BE49-F238E27FC236}">
                <a16:creationId xmlns:a16="http://schemas.microsoft.com/office/drawing/2014/main" id="{833CA1A5-318F-4AED-BDF2-69E45CD01B73}"/>
              </a:ext>
            </a:extLst>
          </p:cNvPr>
          <p:cNvSpPr>
            <a:spLocks noChangeArrowheads="1"/>
          </p:cNvSpPr>
          <p:nvPr/>
        </p:nvSpPr>
        <p:spPr bwMode="auto">
          <a:xfrm>
            <a:off x="616449" y="3662211"/>
            <a:ext cx="4279187" cy="280076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sympy</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sympy.plotting</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a:ln>
                  <a:noFill/>
                </a:ln>
                <a:solidFill>
                  <a:srgbClr val="080808"/>
                </a:solidFill>
                <a:effectLst/>
                <a:latin typeface="JetBrains Mono"/>
              </a:rPr>
              <a:t>plot3d</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1" u="none" strike="noStrike" cap="none" normalizeH="0" baseline="0" dirty="0">
                <a:ln>
                  <a:noFill/>
                </a:ln>
                <a:solidFill>
                  <a:srgbClr val="8C8C8C"/>
                </a:solidFill>
                <a:effectLst/>
                <a:latin typeface="JetBrains Mono"/>
              </a:rPr>
              <a:t># Declare x and y to </a:t>
            </a:r>
            <a:r>
              <a:rPr kumimoji="0" lang="en-US" altLang="en-US" sz="1600" b="0" i="1" u="none" strike="noStrike" cap="none" normalizeH="0" baseline="0" dirty="0" err="1">
                <a:ln>
                  <a:noFill/>
                </a:ln>
                <a:solidFill>
                  <a:srgbClr val="8C8C8C"/>
                </a:solidFill>
                <a:effectLst/>
                <a:latin typeface="JetBrains Mono"/>
              </a:rPr>
              <a:t>SymPy</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err="1">
                <a:ln>
                  <a:noFill/>
                </a:ln>
                <a:solidFill>
                  <a:srgbClr val="080808"/>
                </a:solidFill>
                <a:effectLst/>
                <a:latin typeface="JetBrains Mono"/>
              </a:rPr>
              <a:t>x,y</a:t>
            </a:r>
            <a:r>
              <a:rPr kumimoji="0" lang="en-US" altLang="en-US" sz="1600" b="0" i="0" u="none" strike="noStrike" cap="none" normalizeH="0" baseline="0" dirty="0">
                <a:ln>
                  <a:noFill/>
                </a:ln>
                <a:solidFill>
                  <a:srgbClr val="080808"/>
                </a:solidFill>
                <a:effectLst/>
                <a:latin typeface="JetBrains Mono"/>
              </a:rPr>
              <a:t> = symbols(</a:t>
            </a:r>
            <a:r>
              <a:rPr kumimoji="0" lang="en-US" altLang="en-US" sz="1600" b="1" i="0" u="none" strike="noStrike" cap="none" normalizeH="0" baseline="0" dirty="0">
                <a:ln>
                  <a:noFill/>
                </a:ln>
                <a:solidFill>
                  <a:srgbClr val="008080"/>
                </a:solidFill>
                <a:effectLst/>
                <a:latin typeface="JetBrains Mono"/>
              </a:rPr>
              <a:t>'x y'</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1" u="none" strike="noStrike" cap="none" normalizeH="0" baseline="0" dirty="0">
                <a:ln>
                  <a:noFill/>
                </a:ln>
                <a:solidFill>
                  <a:srgbClr val="8C8C8C"/>
                </a:solidFill>
                <a:effectLst/>
                <a:latin typeface="JetBrains Mono"/>
              </a:rPr>
              <a:t># Now just use Python syntax to declare function</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80808"/>
                </a:solidFill>
                <a:effectLst/>
                <a:latin typeface="JetBrains Mono"/>
              </a:rPr>
              <a:t>f = </a:t>
            </a:r>
            <a:r>
              <a:rPr kumimoji="0" lang="en-US" altLang="en-US" sz="1600" b="0" i="0" u="none" strike="noStrike" cap="none" normalizeH="0" baseline="0" dirty="0">
                <a:ln>
                  <a:noFill/>
                </a:ln>
                <a:solidFill>
                  <a:srgbClr val="1750EB"/>
                </a:solidFill>
                <a:effectLst/>
                <a:latin typeface="JetBrains Mono"/>
              </a:rPr>
              <a:t>2</a:t>
            </a:r>
            <a:r>
              <a:rPr kumimoji="0" lang="en-US" altLang="en-US" sz="1600" b="0" i="0" u="none" strike="noStrike" cap="none" normalizeH="0" baseline="0" dirty="0">
                <a:ln>
                  <a:noFill/>
                </a:ln>
                <a:solidFill>
                  <a:srgbClr val="080808"/>
                </a:solidFill>
                <a:effectLst/>
                <a:latin typeface="JetBrains Mono"/>
              </a:rPr>
              <a:t>*x**</a:t>
            </a:r>
            <a:r>
              <a:rPr kumimoji="0" lang="en-US" altLang="en-US" sz="1600" b="0" i="0" u="none" strike="noStrike" cap="none" normalizeH="0" baseline="0" dirty="0">
                <a:ln>
                  <a:noFill/>
                </a:ln>
                <a:solidFill>
                  <a:srgbClr val="1750EB"/>
                </a:solidFill>
                <a:effectLst/>
                <a:latin typeface="JetBrains Mono"/>
              </a:rPr>
              <a:t>3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3</a:t>
            </a:r>
            <a:r>
              <a:rPr kumimoji="0" lang="en-US" altLang="en-US" sz="1600" b="0" i="0" u="none" strike="noStrike" cap="none" normalizeH="0" baseline="0" dirty="0">
                <a:ln>
                  <a:noFill/>
                </a:ln>
                <a:solidFill>
                  <a:srgbClr val="080808"/>
                </a:solidFill>
                <a:effectLst/>
                <a:latin typeface="JetBrains Mono"/>
              </a:rPr>
              <a:t>*y**</a:t>
            </a:r>
            <a:r>
              <a:rPr kumimoji="0" lang="en-US" altLang="en-US" sz="1600" b="0" i="0" u="none" strike="noStrike" cap="none" normalizeH="0" baseline="0" dirty="0">
                <a:ln>
                  <a:noFill/>
                </a:ln>
                <a:solidFill>
                  <a:srgbClr val="1750EB"/>
                </a:solidFill>
                <a:effectLst/>
                <a:latin typeface="JetBrains Mono"/>
              </a:rPr>
              <a:t>3</a:t>
            </a:r>
            <a:br>
              <a:rPr kumimoji="0" lang="en-US" altLang="en-US" sz="1600" b="0" i="0" u="none" strike="noStrike" cap="none" normalizeH="0" baseline="0" dirty="0">
                <a:ln>
                  <a:noFill/>
                </a:ln>
                <a:solidFill>
                  <a:srgbClr val="1750EB"/>
                </a:solidFill>
                <a:effectLst/>
                <a:latin typeface="JetBrains Mono"/>
              </a:rPr>
            </a:br>
            <a:br>
              <a:rPr kumimoji="0" lang="en-US" altLang="en-US" sz="1600" b="0" i="0" u="none" strike="noStrike" cap="none" normalizeH="0" baseline="0" dirty="0">
                <a:ln>
                  <a:noFill/>
                </a:ln>
                <a:solidFill>
                  <a:srgbClr val="1750EB"/>
                </a:solidFill>
                <a:effectLst/>
                <a:latin typeface="JetBrains Mono"/>
              </a:rPr>
            </a:br>
            <a:r>
              <a:rPr kumimoji="0" lang="en-US" altLang="en-US" sz="1600" b="0" i="1" u="none" strike="noStrike" cap="none" normalizeH="0" baseline="0" dirty="0">
                <a:ln>
                  <a:noFill/>
                </a:ln>
                <a:solidFill>
                  <a:srgbClr val="8C8C8C"/>
                </a:solidFill>
                <a:effectLst/>
                <a:latin typeface="JetBrains Mono"/>
              </a:rPr>
              <a:t># plot the function</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80808"/>
                </a:solidFill>
                <a:effectLst/>
                <a:latin typeface="JetBrains Mono"/>
              </a:rPr>
              <a:t>plot3d(f)</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7101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9D91C1A-D413-40BB-93F9-AECF5697A1ED}"/>
              </a:ext>
            </a:extLst>
          </p:cNvPr>
          <p:cNvSpPr>
            <a:spLocks noChangeArrowheads="1"/>
          </p:cNvSpPr>
          <p:nvPr/>
        </p:nvSpPr>
        <p:spPr bwMode="auto">
          <a:xfrm>
            <a:off x="4732963" y="3494867"/>
            <a:ext cx="3919591" cy="30008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33B3"/>
                </a:solidFill>
                <a:effectLst/>
                <a:latin typeface="JetBrains Mono"/>
              </a:rPr>
              <a:t>from </a:t>
            </a:r>
            <a:r>
              <a:rPr kumimoji="0" lang="en-US" altLang="en-US" sz="1050" b="0" i="0" u="none" strike="noStrike" cap="none" normalizeH="0" baseline="0" dirty="0" err="1">
                <a:ln>
                  <a:noFill/>
                </a:ln>
                <a:solidFill>
                  <a:srgbClr val="080808"/>
                </a:solidFill>
                <a:effectLst/>
                <a:latin typeface="JetBrains Mono"/>
              </a:rPr>
              <a:t>sympy</a:t>
            </a:r>
            <a:r>
              <a:rPr kumimoji="0" lang="en-US" altLang="en-US" sz="1050" b="0" i="0" u="none" strike="noStrike" cap="none" normalizeH="0" baseline="0" dirty="0">
                <a:ln>
                  <a:noFill/>
                </a:ln>
                <a:solidFill>
                  <a:srgbClr val="080808"/>
                </a:solidFill>
                <a:effectLst/>
                <a:latin typeface="JetBrains Mono"/>
              </a:rPr>
              <a:t> </a:t>
            </a:r>
            <a:r>
              <a:rPr kumimoji="0" lang="en-US" altLang="en-US" sz="1050" b="0" i="0" u="none" strike="noStrike" cap="none" normalizeH="0" baseline="0" dirty="0">
                <a:ln>
                  <a:noFill/>
                </a:ln>
                <a:solidFill>
                  <a:srgbClr val="0033B3"/>
                </a:solidFill>
                <a:effectLst/>
                <a:latin typeface="JetBrains Mono"/>
              </a:rPr>
              <a:t>import </a:t>
            </a:r>
            <a:r>
              <a:rPr kumimoji="0" lang="en-US" altLang="en-US" sz="1050" b="0" i="0" u="none" strike="noStrike" cap="none" normalizeH="0" baseline="0" dirty="0">
                <a:ln>
                  <a:noFill/>
                </a:ln>
                <a:solidFill>
                  <a:srgbClr val="080808"/>
                </a:solidFill>
                <a:effectLst/>
                <a:latin typeface="JetBrains Mono"/>
              </a:rPr>
              <a:t>*</a:t>
            </a:r>
            <a:br>
              <a:rPr kumimoji="0" lang="en-US" altLang="en-US" sz="1050" b="0" i="0" u="none" strike="noStrike" cap="none" normalizeH="0" baseline="0" dirty="0">
                <a:ln>
                  <a:noFill/>
                </a:ln>
                <a:solidFill>
                  <a:srgbClr val="080808"/>
                </a:solidFill>
                <a:effectLst/>
                <a:latin typeface="JetBrains Mono"/>
              </a:rPr>
            </a:br>
            <a:r>
              <a:rPr kumimoji="0" lang="en-US" altLang="en-US" sz="1050" b="0" i="0" u="none" strike="noStrike" cap="none" normalizeH="0" baseline="0" dirty="0">
                <a:ln>
                  <a:noFill/>
                </a:ln>
                <a:solidFill>
                  <a:srgbClr val="0033B3"/>
                </a:solidFill>
                <a:effectLst/>
                <a:latin typeface="JetBrains Mono"/>
              </a:rPr>
              <a:t>from </a:t>
            </a:r>
            <a:r>
              <a:rPr kumimoji="0" lang="en-US" altLang="en-US" sz="1050" b="0" i="0" u="none" strike="noStrike" cap="none" normalizeH="0" baseline="0" dirty="0" err="1">
                <a:ln>
                  <a:noFill/>
                </a:ln>
                <a:solidFill>
                  <a:srgbClr val="080808"/>
                </a:solidFill>
                <a:effectLst/>
                <a:latin typeface="JetBrains Mono"/>
              </a:rPr>
              <a:t>sympy.plotting</a:t>
            </a:r>
            <a:r>
              <a:rPr kumimoji="0" lang="en-US" altLang="en-US" sz="1050" b="0" i="0" u="none" strike="noStrike" cap="none" normalizeH="0" baseline="0" dirty="0">
                <a:ln>
                  <a:noFill/>
                </a:ln>
                <a:solidFill>
                  <a:srgbClr val="080808"/>
                </a:solidFill>
                <a:effectLst/>
                <a:latin typeface="JetBrains Mono"/>
              </a:rPr>
              <a:t> </a:t>
            </a:r>
            <a:r>
              <a:rPr kumimoji="0" lang="en-US" altLang="en-US" sz="1050" b="0" i="0" u="none" strike="noStrike" cap="none" normalizeH="0" baseline="0" dirty="0">
                <a:ln>
                  <a:noFill/>
                </a:ln>
                <a:solidFill>
                  <a:srgbClr val="0033B3"/>
                </a:solidFill>
                <a:effectLst/>
                <a:latin typeface="JetBrains Mono"/>
              </a:rPr>
              <a:t>import </a:t>
            </a:r>
            <a:r>
              <a:rPr kumimoji="0" lang="en-US" altLang="en-US" sz="1050" b="0" i="0" u="none" strike="noStrike" cap="none" normalizeH="0" baseline="0" dirty="0">
                <a:ln>
                  <a:noFill/>
                </a:ln>
                <a:solidFill>
                  <a:srgbClr val="080808"/>
                </a:solidFill>
                <a:effectLst/>
                <a:latin typeface="JetBrains Mono"/>
              </a:rPr>
              <a:t>plot3d</a:t>
            </a:r>
            <a:br>
              <a:rPr kumimoji="0" lang="en-US" altLang="en-US" sz="1050" b="0" i="0" u="none" strike="noStrike" cap="none" normalizeH="0" baseline="0" dirty="0">
                <a:ln>
                  <a:noFill/>
                </a:ln>
                <a:solidFill>
                  <a:srgbClr val="080808"/>
                </a:solidFill>
                <a:effectLst/>
                <a:latin typeface="JetBrains Mono"/>
              </a:rPr>
            </a:br>
            <a:br>
              <a:rPr kumimoji="0" lang="en-US" altLang="en-US" sz="1050" b="0" i="0" u="none" strike="noStrike" cap="none" normalizeH="0" baseline="0" dirty="0">
                <a:ln>
                  <a:noFill/>
                </a:ln>
                <a:solidFill>
                  <a:srgbClr val="080808"/>
                </a:solidFill>
                <a:effectLst/>
                <a:latin typeface="JetBrains Mono"/>
              </a:rPr>
            </a:br>
            <a:r>
              <a:rPr kumimoji="0" lang="en-US" altLang="en-US" sz="1050" b="0" i="1" u="none" strike="noStrike" cap="none" normalizeH="0" baseline="0" dirty="0">
                <a:ln>
                  <a:noFill/>
                </a:ln>
                <a:solidFill>
                  <a:srgbClr val="8C8C8C"/>
                </a:solidFill>
                <a:effectLst/>
                <a:latin typeface="JetBrains Mono"/>
              </a:rPr>
              <a:t># Declare x and y to </a:t>
            </a:r>
            <a:r>
              <a:rPr kumimoji="0" lang="en-US" altLang="en-US" sz="1050" b="0" i="1" u="none" strike="noStrike" cap="none" normalizeH="0" baseline="0" dirty="0" err="1">
                <a:ln>
                  <a:noFill/>
                </a:ln>
                <a:solidFill>
                  <a:srgbClr val="8C8C8C"/>
                </a:solidFill>
                <a:effectLst/>
                <a:latin typeface="JetBrains Mono"/>
              </a:rPr>
              <a:t>SymPy</a:t>
            </a:r>
            <a:br>
              <a:rPr kumimoji="0" lang="en-US" altLang="en-US" sz="1050" b="0" i="1" u="none" strike="noStrike" cap="none" normalizeH="0" baseline="0" dirty="0">
                <a:ln>
                  <a:noFill/>
                </a:ln>
                <a:solidFill>
                  <a:srgbClr val="8C8C8C"/>
                </a:solidFill>
                <a:effectLst/>
                <a:latin typeface="JetBrains Mono"/>
              </a:rPr>
            </a:br>
            <a:r>
              <a:rPr kumimoji="0" lang="en-US" altLang="en-US" sz="1050" b="0" i="0" u="none" strike="noStrike" cap="none" normalizeH="0" baseline="0" dirty="0" err="1">
                <a:ln>
                  <a:noFill/>
                </a:ln>
                <a:solidFill>
                  <a:srgbClr val="080808"/>
                </a:solidFill>
                <a:effectLst/>
                <a:latin typeface="JetBrains Mono"/>
              </a:rPr>
              <a:t>x,y</a:t>
            </a:r>
            <a:r>
              <a:rPr kumimoji="0" lang="en-US" altLang="en-US" sz="1050" b="0" i="0" u="none" strike="noStrike" cap="none" normalizeH="0" baseline="0" dirty="0">
                <a:ln>
                  <a:noFill/>
                </a:ln>
                <a:solidFill>
                  <a:srgbClr val="080808"/>
                </a:solidFill>
                <a:effectLst/>
                <a:latin typeface="JetBrains Mono"/>
              </a:rPr>
              <a:t> = symbols(</a:t>
            </a:r>
            <a:r>
              <a:rPr kumimoji="0" lang="en-US" altLang="en-US" sz="1050" b="1" i="0" u="none" strike="noStrike" cap="none" normalizeH="0" baseline="0" dirty="0">
                <a:ln>
                  <a:noFill/>
                </a:ln>
                <a:solidFill>
                  <a:srgbClr val="008080"/>
                </a:solidFill>
                <a:effectLst/>
                <a:latin typeface="JetBrains Mono"/>
              </a:rPr>
              <a:t>'x y'</a:t>
            </a:r>
            <a:r>
              <a:rPr kumimoji="0" lang="en-US" altLang="en-US" sz="1050" b="0" i="0" u="none" strike="noStrike" cap="none" normalizeH="0" baseline="0" dirty="0">
                <a:ln>
                  <a:noFill/>
                </a:ln>
                <a:solidFill>
                  <a:srgbClr val="080808"/>
                </a:solidFill>
                <a:effectLst/>
                <a:latin typeface="JetBrains Mono"/>
              </a:rPr>
              <a:t>)</a:t>
            </a:r>
            <a:br>
              <a:rPr kumimoji="0" lang="en-US" altLang="en-US" sz="1050" b="0" i="0" u="none" strike="noStrike" cap="none" normalizeH="0" baseline="0" dirty="0">
                <a:ln>
                  <a:noFill/>
                </a:ln>
                <a:solidFill>
                  <a:srgbClr val="080808"/>
                </a:solidFill>
                <a:effectLst/>
                <a:latin typeface="JetBrains Mono"/>
              </a:rPr>
            </a:br>
            <a:br>
              <a:rPr kumimoji="0" lang="en-US" altLang="en-US" sz="1050" b="0" i="0" u="none" strike="noStrike" cap="none" normalizeH="0" baseline="0" dirty="0">
                <a:ln>
                  <a:noFill/>
                </a:ln>
                <a:solidFill>
                  <a:srgbClr val="080808"/>
                </a:solidFill>
                <a:effectLst/>
                <a:latin typeface="JetBrains Mono"/>
              </a:rPr>
            </a:br>
            <a:r>
              <a:rPr kumimoji="0" lang="en-US" altLang="en-US" sz="1050" b="0" i="1" u="none" strike="noStrike" cap="none" normalizeH="0" baseline="0" dirty="0">
                <a:ln>
                  <a:noFill/>
                </a:ln>
                <a:solidFill>
                  <a:srgbClr val="8C8C8C"/>
                </a:solidFill>
                <a:effectLst/>
                <a:latin typeface="JetBrains Mono"/>
              </a:rPr>
              <a:t># Now just use Python syntax to declare function</a:t>
            </a:r>
            <a:br>
              <a:rPr kumimoji="0" lang="en-US" altLang="en-US" sz="1050" b="0" i="1" u="none" strike="noStrike" cap="none" normalizeH="0" baseline="0" dirty="0">
                <a:ln>
                  <a:noFill/>
                </a:ln>
                <a:solidFill>
                  <a:srgbClr val="8C8C8C"/>
                </a:solidFill>
                <a:effectLst/>
                <a:latin typeface="JetBrains Mono"/>
              </a:rPr>
            </a:br>
            <a:r>
              <a:rPr kumimoji="0" lang="en-US" altLang="en-US" sz="1050" b="0" i="0" u="none" strike="noStrike" cap="none" normalizeH="0" baseline="0" dirty="0">
                <a:ln>
                  <a:noFill/>
                </a:ln>
                <a:solidFill>
                  <a:srgbClr val="080808"/>
                </a:solidFill>
                <a:effectLst/>
                <a:latin typeface="JetBrains Mono"/>
              </a:rPr>
              <a:t>f = </a:t>
            </a:r>
            <a:r>
              <a:rPr kumimoji="0" lang="en-US" altLang="en-US" sz="1050" b="0" i="0" u="none" strike="noStrike" cap="none" normalizeH="0" baseline="0" dirty="0">
                <a:ln>
                  <a:noFill/>
                </a:ln>
                <a:solidFill>
                  <a:srgbClr val="1750EB"/>
                </a:solidFill>
                <a:effectLst/>
                <a:latin typeface="JetBrains Mono"/>
              </a:rPr>
              <a:t>2</a:t>
            </a:r>
            <a:r>
              <a:rPr kumimoji="0" lang="en-US" altLang="en-US" sz="1050" b="0" i="0" u="none" strike="noStrike" cap="none" normalizeH="0" baseline="0" dirty="0">
                <a:ln>
                  <a:noFill/>
                </a:ln>
                <a:solidFill>
                  <a:srgbClr val="080808"/>
                </a:solidFill>
                <a:effectLst/>
                <a:latin typeface="JetBrains Mono"/>
              </a:rPr>
              <a:t>*x**</a:t>
            </a:r>
            <a:r>
              <a:rPr kumimoji="0" lang="en-US" altLang="en-US" sz="1050" b="0" i="0" u="none" strike="noStrike" cap="none" normalizeH="0" baseline="0" dirty="0">
                <a:ln>
                  <a:noFill/>
                </a:ln>
                <a:solidFill>
                  <a:srgbClr val="1750EB"/>
                </a:solidFill>
                <a:effectLst/>
                <a:latin typeface="JetBrains Mono"/>
              </a:rPr>
              <a:t>3 </a:t>
            </a:r>
            <a:r>
              <a:rPr kumimoji="0" lang="en-US" altLang="en-US" sz="1050" b="0" i="0" u="none" strike="noStrike" cap="none" normalizeH="0" baseline="0" dirty="0">
                <a:ln>
                  <a:noFill/>
                </a:ln>
                <a:solidFill>
                  <a:srgbClr val="080808"/>
                </a:solidFill>
                <a:effectLst/>
                <a:latin typeface="JetBrains Mono"/>
              </a:rPr>
              <a:t>+ </a:t>
            </a:r>
            <a:r>
              <a:rPr kumimoji="0" lang="en-US" altLang="en-US" sz="1050" b="0" i="0" u="none" strike="noStrike" cap="none" normalizeH="0" baseline="0" dirty="0">
                <a:ln>
                  <a:noFill/>
                </a:ln>
                <a:solidFill>
                  <a:srgbClr val="1750EB"/>
                </a:solidFill>
                <a:effectLst/>
                <a:latin typeface="JetBrains Mono"/>
              </a:rPr>
              <a:t>3</a:t>
            </a:r>
            <a:r>
              <a:rPr kumimoji="0" lang="en-US" altLang="en-US" sz="1050" b="0" i="0" u="none" strike="noStrike" cap="none" normalizeH="0" baseline="0" dirty="0">
                <a:ln>
                  <a:noFill/>
                </a:ln>
                <a:solidFill>
                  <a:srgbClr val="080808"/>
                </a:solidFill>
                <a:effectLst/>
                <a:latin typeface="JetBrains Mono"/>
              </a:rPr>
              <a:t>*y**</a:t>
            </a:r>
            <a:r>
              <a:rPr kumimoji="0" lang="en-US" altLang="en-US" sz="1050" b="0" i="0" u="none" strike="noStrike" cap="none" normalizeH="0" baseline="0" dirty="0">
                <a:ln>
                  <a:noFill/>
                </a:ln>
                <a:solidFill>
                  <a:srgbClr val="1750EB"/>
                </a:solidFill>
                <a:effectLst/>
                <a:latin typeface="JetBrains Mono"/>
              </a:rPr>
              <a:t>3</a:t>
            </a:r>
            <a:br>
              <a:rPr kumimoji="0" lang="en-US" altLang="en-US" sz="1050" b="0" i="0" u="none" strike="noStrike" cap="none" normalizeH="0" baseline="0" dirty="0">
                <a:ln>
                  <a:noFill/>
                </a:ln>
                <a:solidFill>
                  <a:srgbClr val="1750EB"/>
                </a:solidFill>
                <a:effectLst/>
                <a:latin typeface="JetBrains Mono"/>
              </a:rPr>
            </a:br>
            <a:br>
              <a:rPr kumimoji="0" lang="en-US" altLang="en-US" sz="1050" b="0" i="0" u="none" strike="noStrike" cap="none" normalizeH="0" baseline="0" dirty="0">
                <a:ln>
                  <a:noFill/>
                </a:ln>
                <a:solidFill>
                  <a:srgbClr val="1750EB"/>
                </a:solidFill>
                <a:effectLst/>
                <a:latin typeface="JetBrains Mono"/>
              </a:rPr>
            </a:br>
            <a:r>
              <a:rPr kumimoji="0" lang="en-US" altLang="en-US" sz="1050" b="0" i="1" u="none" strike="noStrike" cap="none" normalizeH="0" baseline="0" dirty="0">
                <a:ln>
                  <a:noFill/>
                </a:ln>
                <a:solidFill>
                  <a:srgbClr val="8C8C8C"/>
                </a:solidFill>
                <a:effectLst/>
                <a:latin typeface="JetBrains Mono"/>
              </a:rPr>
              <a:t># Calculate the partial derivatives for x and y</a:t>
            </a:r>
            <a:br>
              <a:rPr kumimoji="0" lang="en-US" altLang="en-US" sz="1050" b="0" i="1" u="none" strike="noStrike" cap="none" normalizeH="0" baseline="0" dirty="0">
                <a:ln>
                  <a:noFill/>
                </a:ln>
                <a:solidFill>
                  <a:srgbClr val="8C8C8C"/>
                </a:solidFill>
                <a:effectLst/>
                <a:latin typeface="JetBrains Mono"/>
              </a:rPr>
            </a:br>
            <a:r>
              <a:rPr kumimoji="0" lang="en-US" altLang="en-US" sz="1050" b="0" i="0" u="none" strike="noStrike" cap="none" normalizeH="0" baseline="0" dirty="0" err="1">
                <a:ln>
                  <a:noFill/>
                </a:ln>
                <a:solidFill>
                  <a:srgbClr val="080808"/>
                </a:solidFill>
                <a:effectLst/>
                <a:latin typeface="JetBrains Mono"/>
              </a:rPr>
              <a:t>dx_f</a:t>
            </a:r>
            <a:r>
              <a:rPr kumimoji="0" lang="en-US" altLang="en-US" sz="1050" b="0" i="0" u="none" strike="noStrike" cap="none" normalizeH="0" baseline="0" dirty="0">
                <a:ln>
                  <a:noFill/>
                </a:ln>
                <a:solidFill>
                  <a:srgbClr val="080808"/>
                </a:solidFill>
                <a:effectLst/>
                <a:latin typeface="JetBrains Mono"/>
              </a:rPr>
              <a:t> = diff(f, x)</a:t>
            </a:r>
            <a:br>
              <a:rPr kumimoji="0" lang="en-US" altLang="en-US" sz="1050" b="0" i="0" u="none" strike="noStrike" cap="none" normalizeH="0" baseline="0" dirty="0">
                <a:ln>
                  <a:noFill/>
                </a:ln>
                <a:solidFill>
                  <a:srgbClr val="080808"/>
                </a:solidFill>
                <a:effectLst/>
                <a:latin typeface="JetBrains Mono"/>
              </a:rPr>
            </a:br>
            <a:r>
              <a:rPr kumimoji="0" lang="en-US" altLang="en-US" sz="1050" b="0" i="0" u="none" strike="noStrike" cap="none" normalizeH="0" baseline="0" dirty="0" err="1">
                <a:ln>
                  <a:noFill/>
                </a:ln>
                <a:solidFill>
                  <a:srgbClr val="080808"/>
                </a:solidFill>
                <a:effectLst/>
                <a:latin typeface="JetBrains Mono"/>
              </a:rPr>
              <a:t>dy_f</a:t>
            </a:r>
            <a:r>
              <a:rPr kumimoji="0" lang="en-US" altLang="en-US" sz="1050" b="0" i="0" u="none" strike="noStrike" cap="none" normalizeH="0" baseline="0" dirty="0">
                <a:ln>
                  <a:noFill/>
                </a:ln>
                <a:solidFill>
                  <a:srgbClr val="080808"/>
                </a:solidFill>
                <a:effectLst/>
                <a:latin typeface="JetBrains Mono"/>
              </a:rPr>
              <a:t> = diff(f, y)</a:t>
            </a:r>
            <a:br>
              <a:rPr kumimoji="0" lang="en-US" altLang="en-US" sz="1050" b="0" i="0" u="none" strike="noStrike" cap="none" normalizeH="0" baseline="0" dirty="0">
                <a:ln>
                  <a:noFill/>
                </a:ln>
                <a:solidFill>
                  <a:srgbClr val="080808"/>
                </a:solidFill>
                <a:effectLst/>
                <a:latin typeface="JetBrains Mono"/>
              </a:rPr>
            </a:br>
            <a:br>
              <a:rPr kumimoji="0" lang="en-US" altLang="en-US" sz="1050" b="0" i="0" u="none" strike="noStrike" cap="none" normalizeH="0" baseline="0" dirty="0">
                <a:ln>
                  <a:noFill/>
                </a:ln>
                <a:solidFill>
                  <a:srgbClr val="080808"/>
                </a:solidFill>
                <a:effectLst/>
                <a:latin typeface="JetBrains Mono"/>
              </a:rPr>
            </a:br>
            <a:r>
              <a:rPr kumimoji="0" lang="en-US" altLang="en-US" sz="1050" b="0" i="0" u="none" strike="noStrike" cap="none" normalizeH="0" baseline="0" dirty="0">
                <a:ln>
                  <a:noFill/>
                </a:ln>
                <a:solidFill>
                  <a:srgbClr val="000080"/>
                </a:solidFill>
                <a:effectLst/>
                <a:latin typeface="JetBrains Mono"/>
              </a:rPr>
              <a:t>print</a:t>
            </a:r>
            <a:r>
              <a:rPr kumimoji="0" lang="en-US" altLang="en-US" sz="1050" b="0" i="0" u="none" strike="noStrike" cap="none" normalizeH="0" baseline="0" dirty="0">
                <a:ln>
                  <a:noFill/>
                </a:ln>
                <a:solidFill>
                  <a:srgbClr val="080808"/>
                </a:solidFill>
                <a:effectLst/>
                <a:latin typeface="JetBrains Mono"/>
              </a:rPr>
              <a:t>(</a:t>
            </a:r>
            <a:r>
              <a:rPr kumimoji="0" lang="en-US" altLang="en-US" sz="1050" b="0" i="0" u="none" strike="noStrike" cap="none" normalizeH="0" baseline="0" dirty="0" err="1">
                <a:ln>
                  <a:noFill/>
                </a:ln>
                <a:solidFill>
                  <a:srgbClr val="080808"/>
                </a:solidFill>
                <a:effectLst/>
                <a:latin typeface="JetBrains Mono"/>
              </a:rPr>
              <a:t>dx_f</a:t>
            </a:r>
            <a:r>
              <a:rPr kumimoji="0" lang="en-US" altLang="en-US" sz="1050" b="0" i="0" u="none" strike="noStrike" cap="none" normalizeH="0" baseline="0" dirty="0">
                <a:ln>
                  <a:noFill/>
                </a:ln>
                <a:solidFill>
                  <a:srgbClr val="080808"/>
                </a:solidFill>
                <a:effectLst/>
                <a:latin typeface="JetBrains Mono"/>
              </a:rPr>
              <a:t>) </a:t>
            </a:r>
            <a:r>
              <a:rPr kumimoji="0" lang="en-US" altLang="en-US" sz="1050" b="0" i="1" u="none" strike="noStrike" cap="none" normalizeH="0" baseline="0" dirty="0">
                <a:ln>
                  <a:noFill/>
                </a:ln>
                <a:solidFill>
                  <a:srgbClr val="8C8C8C"/>
                </a:solidFill>
                <a:effectLst/>
                <a:latin typeface="JetBrains Mono"/>
              </a:rPr>
              <a:t># prints 6*x**2</a:t>
            </a:r>
            <a:br>
              <a:rPr kumimoji="0" lang="en-US" altLang="en-US" sz="1050" b="0" i="1" u="none" strike="noStrike" cap="none" normalizeH="0" baseline="0" dirty="0">
                <a:ln>
                  <a:noFill/>
                </a:ln>
                <a:solidFill>
                  <a:srgbClr val="8C8C8C"/>
                </a:solidFill>
                <a:effectLst/>
                <a:latin typeface="JetBrains Mono"/>
              </a:rPr>
            </a:br>
            <a:r>
              <a:rPr kumimoji="0" lang="en-US" altLang="en-US" sz="1050" b="0" i="0" u="none" strike="noStrike" cap="none" normalizeH="0" baseline="0" dirty="0">
                <a:ln>
                  <a:noFill/>
                </a:ln>
                <a:solidFill>
                  <a:srgbClr val="000080"/>
                </a:solidFill>
                <a:effectLst/>
                <a:latin typeface="JetBrains Mono"/>
              </a:rPr>
              <a:t>print</a:t>
            </a:r>
            <a:r>
              <a:rPr kumimoji="0" lang="en-US" altLang="en-US" sz="1050" b="0" i="0" u="none" strike="noStrike" cap="none" normalizeH="0" baseline="0" dirty="0">
                <a:ln>
                  <a:noFill/>
                </a:ln>
                <a:solidFill>
                  <a:srgbClr val="080808"/>
                </a:solidFill>
                <a:effectLst/>
                <a:latin typeface="JetBrains Mono"/>
              </a:rPr>
              <a:t>(</a:t>
            </a:r>
            <a:r>
              <a:rPr kumimoji="0" lang="en-US" altLang="en-US" sz="1050" b="0" i="0" u="none" strike="noStrike" cap="none" normalizeH="0" baseline="0" dirty="0" err="1">
                <a:ln>
                  <a:noFill/>
                </a:ln>
                <a:solidFill>
                  <a:srgbClr val="080808"/>
                </a:solidFill>
                <a:effectLst/>
                <a:latin typeface="JetBrains Mono"/>
              </a:rPr>
              <a:t>dy_f</a:t>
            </a:r>
            <a:r>
              <a:rPr kumimoji="0" lang="en-US" altLang="en-US" sz="1050" b="0" i="0" u="none" strike="noStrike" cap="none" normalizeH="0" baseline="0" dirty="0">
                <a:ln>
                  <a:noFill/>
                </a:ln>
                <a:solidFill>
                  <a:srgbClr val="080808"/>
                </a:solidFill>
                <a:effectLst/>
                <a:latin typeface="JetBrains Mono"/>
              </a:rPr>
              <a:t>) </a:t>
            </a:r>
            <a:r>
              <a:rPr kumimoji="0" lang="en-US" altLang="en-US" sz="1050" b="0" i="1" u="none" strike="noStrike" cap="none" normalizeH="0" baseline="0" dirty="0">
                <a:ln>
                  <a:noFill/>
                </a:ln>
                <a:solidFill>
                  <a:srgbClr val="8C8C8C"/>
                </a:solidFill>
                <a:effectLst/>
                <a:latin typeface="JetBrains Mono"/>
              </a:rPr>
              <a:t># prints 9*y**2</a:t>
            </a:r>
            <a:br>
              <a:rPr kumimoji="0" lang="en-US" altLang="en-US" sz="1050" b="0" i="1" u="none" strike="noStrike" cap="none" normalizeH="0" baseline="0" dirty="0">
                <a:ln>
                  <a:noFill/>
                </a:ln>
                <a:solidFill>
                  <a:srgbClr val="8C8C8C"/>
                </a:solidFill>
                <a:effectLst/>
                <a:latin typeface="JetBrains Mono"/>
              </a:rPr>
            </a:br>
            <a:br>
              <a:rPr kumimoji="0" lang="en-US" altLang="en-US" sz="1050" b="0" i="1" u="none" strike="noStrike" cap="none" normalizeH="0" baseline="0" dirty="0">
                <a:ln>
                  <a:noFill/>
                </a:ln>
                <a:solidFill>
                  <a:srgbClr val="8C8C8C"/>
                </a:solidFill>
                <a:effectLst/>
                <a:latin typeface="JetBrains Mono"/>
              </a:rPr>
            </a:br>
            <a:r>
              <a:rPr kumimoji="0" lang="en-US" altLang="en-US" sz="1050" b="0" i="1" u="none" strike="noStrike" cap="none" normalizeH="0" baseline="0" dirty="0">
                <a:ln>
                  <a:noFill/>
                </a:ln>
                <a:solidFill>
                  <a:srgbClr val="8C8C8C"/>
                </a:solidFill>
                <a:effectLst/>
                <a:latin typeface="JetBrains Mono"/>
              </a:rPr>
              <a:t># plot the function</a:t>
            </a:r>
            <a:br>
              <a:rPr kumimoji="0" lang="en-US" altLang="en-US" sz="1050" b="0" i="1" u="none" strike="noStrike" cap="none" normalizeH="0" baseline="0" dirty="0">
                <a:ln>
                  <a:noFill/>
                </a:ln>
                <a:solidFill>
                  <a:srgbClr val="8C8C8C"/>
                </a:solidFill>
                <a:effectLst/>
                <a:latin typeface="JetBrains Mono"/>
              </a:rPr>
            </a:br>
            <a:r>
              <a:rPr kumimoji="0" lang="en-US" altLang="en-US" sz="1050" b="0" i="0" u="none" strike="noStrike" cap="none" normalizeH="0" baseline="0" dirty="0">
                <a:ln>
                  <a:noFill/>
                </a:ln>
                <a:solidFill>
                  <a:srgbClr val="080808"/>
                </a:solidFill>
                <a:effectLst/>
                <a:latin typeface="JetBrains Mono"/>
              </a:rPr>
              <a:t>plot3d(f)</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19C09458-7062-4F4F-BF92-404DC8E80C7C}"/>
                  </a:ext>
                </a:extLst>
              </p:cNvPr>
              <p:cNvSpPr>
                <a:spLocks noGrp="1"/>
              </p:cNvSpPr>
              <p:nvPr>
                <p:ph sz="half" idx="2"/>
              </p:nvPr>
            </p:nvSpPr>
            <p:spPr>
              <a:xfrm>
                <a:off x="541613" y="1431014"/>
                <a:ext cx="4006921" cy="4978930"/>
              </a:xfrm>
            </p:spPr>
            <p:txBody>
              <a:bodyPr>
                <a:normAutofit/>
              </a:bodyPr>
              <a:lstStyle/>
              <a:p>
                <a:pPr marL="0" indent="0">
                  <a:buNone/>
                </a:pPr>
                <a:r>
                  <a:rPr lang="en-US" dirty="0"/>
                  <a:t>Logically, if there are multiple slopes then we can have multiple derivatives for each variable. </a:t>
                </a:r>
              </a:p>
              <a:p>
                <a:pPr marL="0" indent="0">
                  <a:lnSpc>
                    <a:spcPct val="100000"/>
                  </a:lnSpc>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𝑓</m:t>
                      </m:r>
                      <m:d>
                        <m:dPr>
                          <m:ctrlPr>
                            <a:rPr lang="en-US" i="1" dirty="0" smtClean="0">
                              <a:solidFill>
                                <a:schemeClr val="tx1"/>
                              </a:solidFill>
                              <a:latin typeface="Cambria Math" panose="02040503050406030204" pitchFamily="18" charset="0"/>
                            </a:rPr>
                          </m:ctrlPr>
                        </m:dPr>
                        <m:e>
                          <m:r>
                            <a:rPr lang="en-US" b="0" i="1" dirty="0" smtClean="0">
                              <a:solidFill>
                                <a:schemeClr val="tx1"/>
                              </a:solidFill>
                              <a:latin typeface="Cambria Math" panose="02040503050406030204" pitchFamily="18" charset="0"/>
                            </a:rPr>
                            <m:t>𝑥</m:t>
                          </m:r>
                          <m:r>
                            <a:rPr lang="en-US" b="0" i="1" dirty="0" smtClean="0">
                              <a:solidFill>
                                <a:schemeClr val="tx1"/>
                              </a:solidFill>
                              <a:latin typeface="Cambria Math" panose="02040503050406030204" pitchFamily="18" charset="0"/>
                            </a:rPr>
                            <m:t>,</m:t>
                          </m:r>
                          <m:r>
                            <a:rPr lang="en-US" i="1" dirty="0" smtClean="0">
                              <a:solidFill>
                                <a:schemeClr val="tx1"/>
                              </a:solidFill>
                              <a:latin typeface="Cambria Math" panose="02040503050406030204" pitchFamily="18" charset="0"/>
                            </a:rPr>
                            <m:t>𝑦</m:t>
                          </m:r>
                        </m:e>
                      </m:d>
                      <m:r>
                        <a:rPr lang="en-US" i="0" dirty="0" smtClean="0">
                          <a:latin typeface="Cambria Math" panose="02040503050406030204" pitchFamily="18" charset="0"/>
                        </a:rPr>
                        <m:t>=2</m:t>
                      </m:r>
                      <m:sSup>
                        <m:sSupPr>
                          <m:ctrlPr>
                            <a:rPr lang="en-US" i="1" dirty="0" smtClean="0">
                              <a:solidFill>
                                <a:srgbClr val="836967"/>
                              </a:solidFill>
                              <a:latin typeface="Cambria Math" panose="02040503050406030204" pitchFamily="18" charset="0"/>
                            </a:rPr>
                          </m:ctrlPr>
                        </m:sSupPr>
                        <m:e>
                          <m:r>
                            <a:rPr lang="en-US" i="1" dirty="0" smtClean="0">
                              <a:latin typeface="Cambria Math" panose="02040503050406030204" pitchFamily="18" charset="0"/>
                            </a:rPr>
                            <m:t>𝑥</m:t>
                          </m:r>
                        </m:e>
                        <m:sup>
                          <m:r>
                            <a:rPr lang="en-US" b="0" i="0" dirty="0" smtClean="0">
                              <a:latin typeface="Cambria Math" panose="02040503050406030204" pitchFamily="18" charset="0"/>
                            </a:rPr>
                            <m:t>3</m:t>
                          </m:r>
                        </m:sup>
                      </m:sSup>
                      <m:r>
                        <a:rPr lang="en-US" i="0" dirty="0" smtClean="0">
                          <a:latin typeface="Cambria Math" panose="02040503050406030204" pitchFamily="18" charset="0"/>
                        </a:rPr>
                        <m:t>+3</m:t>
                      </m:r>
                      <m:sSup>
                        <m:sSupPr>
                          <m:ctrlPr>
                            <a:rPr lang="en-US" i="1" dirty="0" smtClean="0">
                              <a:solidFill>
                                <a:srgbClr val="836967"/>
                              </a:solidFill>
                              <a:latin typeface="Cambria Math" panose="02040503050406030204" pitchFamily="18" charset="0"/>
                            </a:rPr>
                          </m:ctrlPr>
                        </m:sSupPr>
                        <m:e>
                          <m:r>
                            <a:rPr lang="en-US" i="1" dirty="0" smtClean="0">
                              <a:latin typeface="Cambria Math" panose="02040503050406030204" pitchFamily="18" charset="0"/>
                            </a:rPr>
                            <m:t>𝑦</m:t>
                          </m:r>
                        </m:e>
                        <m:sup>
                          <m:r>
                            <a:rPr lang="en-US" i="0" dirty="0" smtClean="0">
                              <a:latin typeface="Cambria Math" panose="02040503050406030204" pitchFamily="18" charset="0"/>
                            </a:rPr>
                            <m:t>3</m:t>
                          </m:r>
                        </m:sup>
                      </m:sSup>
                    </m:oMath>
                  </m:oMathPara>
                </a14:m>
                <a:endParaRPr lang="en-US" dirty="0"/>
              </a:p>
              <a:p>
                <a:pPr marL="0" indent="0">
                  <a:lnSpc>
                    <a:spcPct val="100000"/>
                  </a:lnSpc>
                  <a:buNone/>
                </a:pPr>
                <a14:m>
                  <m:oMathPara xmlns:m="http://schemas.openxmlformats.org/officeDocument/2006/math">
                    <m:oMathParaPr>
                      <m:jc m:val="centerGroup"/>
                    </m:oMathParaPr>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smtClean="0">
                              <a:latin typeface="Cambria Math" panose="02040503050406030204" pitchFamily="18" charset="0"/>
                            </a:rPr>
                            <m:t>ⅆ</m:t>
                          </m:r>
                        </m:num>
                        <m:den>
                          <m:r>
                            <a:rPr lang="en-US" i="0" dirty="0" smtClean="0">
                              <a:latin typeface="Cambria Math" panose="02040503050406030204" pitchFamily="18" charset="0"/>
                            </a:rPr>
                            <m:t>ⅆ</m:t>
                          </m:r>
                          <m:r>
                            <a:rPr lang="en-US" i="1" dirty="0" smtClean="0">
                              <a:latin typeface="Cambria Math" panose="02040503050406030204" pitchFamily="18" charset="0"/>
                            </a:rPr>
                            <m:t>𝑥</m:t>
                          </m:r>
                        </m:den>
                      </m:f>
                      <m:r>
                        <a:rPr lang="en-US" i="1" dirty="0" smtClean="0">
                          <a:latin typeface="Cambria Math" panose="02040503050406030204" pitchFamily="18" charset="0"/>
                        </a:rPr>
                        <m:t>𝑓</m:t>
                      </m:r>
                      <m:d>
                        <m:dPr>
                          <m:ctrlPr>
                            <a:rPr lang="en-US" i="1" dirty="0" smtClean="0">
                              <a:solidFill>
                                <a:srgbClr val="836967"/>
                              </a:solidFill>
                              <a:latin typeface="Cambria Math" panose="02040503050406030204" pitchFamily="18" charset="0"/>
                            </a:rPr>
                          </m:ctrlPr>
                        </m:dPr>
                        <m:e>
                          <m:r>
                            <a:rPr lang="en-US" i="1" dirty="0" smtClean="0">
                              <a:latin typeface="Cambria Math" panose="02040503050406030204" pitchFamily="18" charset="0"/>
                            </a:rPr>
                            <m:t>𝑥</m:t>
                          </m:r>
                          <m:r>
                            <a:rPr lang="en-US" i="0" dirty="0" smtClean="0">
                              <a:latin typeface="Cambria Math" panose="02040503050406030204" pitchFamily="18" charset="0"/>
                            </a:rPr>
                            <m:t>,</m:t>
                          </m:r>
                          <m:r>
                            <a:rPr lang="en-US" i="1" dirty="0" smtClean="0">
                              <a:latin typeface="Cambria Math" panose="02040503050406030204" pitchFamily="18" charset="0"/>
                            </a:rPr>
                            <m:t>𝑦</m:t>
                          </m:r>
                        </m:e>
                      </m:d>
                      <m:r>
                        <a:rPr lang="en-US" i="0" dirty="0" smtClean="0">
                          <a:latin typeface="Cambria Math" panose="02040503050406030204" pitchFamily="18" charset="0"/>
                        </a:rPr>
                        <m:t>=</m:t>
                      </m:r>
                      <m:r>
                        <a:rPr lang="en-US" dirty="0" smtClean="0">
                          <a:latin typeface="Cambria Math" panose="02040503050406030204" pitchFamily="18" charset="0"/>
                        </a:rPr>
                        <m:t>6</m:t>
                      </m:r>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2</m:t>
                          </m:r>
                        </m:sup>
                      </m:sSup>
                    </m:oMath>
                  </m:oMathPara>
                </a14:m>
                <a:endParaRPr lang="en-US" dirty="0"/>
              </a:p>
              <a:p>
                <a:pPr marL="0" indent="0">
                  <a:lnSpc>
                    <a:spcPct val="100000"/>
                  </a:lnSpc>
                  <a:buNone/>
                </a:pPr>
                <a14:m>
                  <m:oMathPara xmlns:m="http://schemas.openxmlformats.org/officeDocument/2006/math">
                    <m:oMathParaPr>
                      <m:jc m:val="centerGroup"/>
                    </m:oMathParaPr>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𝑦</m:t>
                          </m:r>
                        </m:den>
                      </m:f>
                      <m:r>
                        <a:rPr lang="en-US" i="1" dirty="0">
                          <a:latin typeface="Cambria Math" panose="02040503050406030204" pitchFamily="18" charset="0"/>
                        </a:rPr>
                        <m:t>𝑓</m:t>
                      </m:r>
                      <m:d>
                        <m:dPr>
                          <m:ctrlPr>
                            <a:rPr lang="en-US" i="1" dirty="0">
                              <a:solidFill>
                                <a:srgbClr val="836967"/>
                              </a:solidFill>
                              <a:latin typeface="Cambria Math" panose="02040503050406030204" pitchFamily="18" charset="0"/>
                            </a:rPr>
                          </m:ctrlPr>
                        </m:dPr>
                        <m:e>
                          <m:r>
                            <a:rPr lang="en-US" i="1" dirty="0">
                              <a:latin typeface="Cambria Math" panose="02040503050406030204" pitchFamily="18" charset="0"/>
                            </a:rPr>
                            <m:t>𝑥</m:t>
                          </m:r>
                          <m:r>
                            <a:rPr lang="en-US" i="0" dirty="0">
                              <a:latin typeface="Cambria Math" panose="02040503050406030204" pitchFamily="18" charset="0"/>
                            </a:rPr>
                            <m:t>,</m:t>
                          </m:r>
                          <m:r>
                            <a:rPr lang="en-US" i="1" dirty="0">
                              <a:latin typeface="Cambria Math" panose="02040503050406030204" pitchFamily="18" charset="0"/>
                            </a:rPr>
                            <m:t>𝑦</m:t>
                          </m:r>
                        </m:e>
                      </m:d>
                      <m:r>
                        <a:rPr lang="en-US" i="0" dirty="0">
                          <a:latin typeface="Cambria Math" panose="02040503050406030204" pitchFamily="18" charset="0"/>
                        </a:rPr>
                        <m:t>=9</m:t>
                      </m:r>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𝑦</m:t>
                          </m:r>
                        </m:e>
                        <m:sup>
                          <m:r>
                            <a:rPr lang="en-US" i="0" dirty="0">
                              <a:latin typeface="Cambria Math" panose="02040503050406030204" pitchFamily="18" charset="0"/>
                            </a:rPr>
                            <m:t>2</m:t>
                          </m:r>
                        </m:sup>
                      </m:sSup>
                    </m:oMath>
                  </m:oMathPara>
                </a14:m>
                <a:endParaRPr lang="en-US" dirty="0"/>
              </a:p>
              <a:p>
                <a:pPr marL="0" indent="0">
                  <a:lnSpc>
                    <a:spcPct val="100000"/>
                  </a:lnSpc>
                  <a:buNone/>
                </a:pPr>
                <a:r>
                  <a:rPr lang="en-US" dirty="0"/>
                  <a:t>Rather than finding the slope on a 1-dimensional function, we have slopes with respect to multiple variables in several directions.</a:t>
                </a:r>
              </a:p>
            </p:txBody>
          </p:sp>
        </mc:Choice>
        <mc:Fallback xmlns="">
          <p:sp>
            <p:nvSpPr>
              <p:cNvPr id="2" name="Content Placeholder 1">
                <a:extLst>
                  <a:ext uri="{FF2B5EF4-FFF2-40B4-BE49-F238E27FC236}">
                    <a16:creationId xmlns:a16="http://schemas.microsoft.com/office/drawing/2014/main" id="{19C09458-7062-4F4F-BF92-404DC8E80C7C}"/>
                  </a:ext>
                </a:extLst>
              </p:cNvPr>
              <p:cNvSpPr>
                <a:spLocks noGrp="1" noRot="1" noChangeAspect="1" noMove="1" noResize="1" noEditPoints="1" noAdjustHandles="1" noChangeArrowheads="1" noChangeShapeType="1" noTextEdit="1"/>
              </p:cNvSpPr>
              <p:nvPr>
                <p:ph sz="half" idx="2"/>
              </p:nvPr>
            </p:nvSpPr>
            <p:spPr>
              <a:xfrm>
                <a:off x="541613" y="1431014"/>
                <a:ext cx="4006921" cy="4978930"/>
              </a:xfrm>
              <a:blipFill>
                <a:blip r:embed="rId2"/>
                <a:stretch>
                  <a:fillRect l="-1370" t="-1591" r="-1218"/>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48D81A81-8DE8-4197-997C-58EDE4815B59}"/>
              </a:ext>
            </a:extLst>
          </p:cNvPr>
          <p:cNvSpPr>
            <a:spLocks noGrp="1"/>
          </p:cNvSpPr>
          <p:nvPr>
            <p:ph type="title"/>
          </p:nvPr>
        </p:nvSpPr>
        <p:spPr/>
        <p:txBody>
          <a:bodyPr/>
          <a:lstStyle/>
          <a:p>
            <a:r>
              <a:rPr lang="en-US" dirty="0"/>
              <a:t>Partial Derivatives</a:t>
            </a:r>
          </a:p>
        </p:txBody>
      </p:sp>
      <p:pic>
        <p:nvPicPr>
          <p:cNvPr id="5" name="Picture 4" descr="Chart, surface chart&#10;&#10;Description automatically generated">
            <a:extLst>
              <a:ext uri="{FF2B5EF4-FFF2-40B4-BE49-F238E27FC236}">
                <a16:creationId xmlns:a16="http://schemas.microsoft.com/office/drawing/2014/main" id="{10E5B7C6-AFD2-4DB2-9D60-8A88753AC508}"/>
              </a:ext>
            </a:extLst>
          </p:cNvPr>
          <p:cNvPicPr>
            <a:picLocks noChangeAspect="1"/>
          </p:cNvPicPr>
          <p:nvPr/>
        </p:nvPicPr>
        <p:blipFill rotWithShape="1">
          <a:blip r:embed="rId3">
            <a:extLst>
              <a:ext uri="{28A0092B-C50C-407E-A947-70E740481C1C}">
                <a14:useLocalDpi xmlns:a14="http://schemas.microsoft.com/office/drawing/2010/main" val="0"/>
              </a:ext>
            </a:extLst>
          </a:blip>
          <a:srcRect l="15443" t="8041" r="7572" b="316"/>
          <a:stretch/>
        </p:blipFill>
        <p:spPr>
          <a:xfrm>
            <a:off x="7459038" y="1417834"/>
            <a:ext cx="4006921" cy="3577444"/>
          </a:xfrm>
          <a:prstGeom prst="rect">
            <a:avLst/>
          </a:prstGeom>
        </p:spPr>
      </p:pic>
    </p:spTree>
    <p:extLst>
      <p:ext uri="{BB962C8B-B14F-4D97-AF65-F5344CB8AC3E}">
        <p14:creationId xmlns:p14="http://schemas.microsoft.com/office/powerpoint/2010/main" val="2950683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9D91C1A-D413-40BB-93F9-AECF5697A1ED}"/>
              </a:ext>
            </a:extLst>
          </p:cNvPr>
          <p:cNvSpPr>
            <a:spLocks noChangeArrowheads="1"/>
          </p:cNvSpPr>
          <p:nvPr/>
        </p:nvSpPr>
        <p:spPr bwMode="auto">
          <a:xfrm>
            <a:off x="4732963" y="3494867"/>
            <a:ext cx="3919591" cy="30008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33B3"/>
                </a:solidFill>
                <a:effectLst/>
                <a:latin typeface="JetBrains Mono"/>
              </a:rPr>
              <a:t>from </a:t>
            </a:r>
            <a:r>
              <a:rPr kumimoji="0" lang="en-US" altLang="en-US" sz="1050" b="0" i="0" u="none" strike="noStrike" cap="none" normalizeH="0" baseline="0" dirty="0" err="1">
                <a:ln>
                  <a:noFill/>
                </a:ln>
                <a:solidFill>
                  <a:srgbClr val="080808"/>
                </a:solidFill>
                <a:effectLst/>
                <a:latin typeface="JetBrains Mono"/>
              </a:rPr>
              <a:t>sympy</a:t>
            </a:r>
            <a:r>
              <a:rPr kumimoji="0" lang="en-US" altLang="en-US" sz="1050" b="0" i="0" u="none" strike="noStrike" cap="none" normalizeH="0" baseline="0" dirty="0">
                <a:ln>
                  <a:noFill/>
                </a:ln>
                <a:solidFill>
                  <a:srgbClr val="080808"/>
                </a:solidFill>
                <a:effectLst/>
                <a:latin typeface="JetBrains Mono"/>
              </a:rPr>
              <a:t> </a:t>
            </a:r>
            <a:r>
              <a:rPr kumimoji="0" lang="en-US" altLang="en-US" sz="1050" b="0" i="0" u="none" strike="noStrike" cap="none" normalizeH="0" baseline="0" dirty="0">
                <a:ln>
                  <a:noFill/>
                </a:ln>
                <a:solidFill>
                  <a:srgbClr val="0033B3"/>
                </a:solidFill>
                <a:effectLst/>
                <a:latin typeface="JetBrains Mono"/>
              </a:rPr>
              <a:t>import </a:t>
            </a:r>
            <a:r>
              <a:rPr kumimoji="0" lang="en-US" altLang="en-US" sz="1050" b="0" i="0" u="none" strike="noStrike" cap="none" normalizeH="0" baseline="0" dirty="0">
                <a:ln>
                  <a:noFill/>
                </a:ln>
                <a:solidFill>
                  <a:srgbClr val="080808"/>
                </a:solidFill>
                <a:effectLst/>
                <a:latin typeface="JetBrains Mono"/>
              </a:rPr>
              <a:t>*</a:t>
            </a:r>
            <a:br>
              <a:rPr kumimoji="0" lang="en-US" altLang="en-US" sz="1050" b="0" i="0" u="none" strike="noStrike" cap="none" normalizeH="0" baseline="0" dirty="0">
                <a:ln>
                  <a:noFill/>
                </a:ln>
                <a:solidFill>
                  <a:srgbClr val="080808"/>
                </a:solidFill>
                <a:effectLst/>
                <a:latin typeface="JetBrains Mono"/>
              </a:rPr>
            </a:br>
            <a:r>
              <a:rPr kumimoji="0" lang="en-US" altLang="en-US" sz="1050" b="0" i="0" u="none" strike="noStrike" cap="none" normalizeH="0" baseline="0" dirty="0">
                <a:ln>
                  <a:noFill/>
                </a:ln>
                <a:solidFill>
                  <a:srgbClr val="0033B3"/>
                </a:solidFill>
                <a:effectLst/>
                <a:latin typeface="JetBrains Mono"/>
              </a:rPr>
              <a:t>from </a:t>
            </a:r>
            <a:r>
              <a:rPr kumimoji="0" lang="en-US" altLang="en-US" sz="1050" b="0" i="0" u="none" strike="noStrike" cap="none" normalizeH="0" baseline="0" dirty="0" err="1">
                <a:ln>
                  <a:noFill/>
                </a:ln>
                <a:solidFill>
                  <a:srgbClr val="080808"/>
                </a:solidFill>
                <a:effectLst/>
                <a:latin typeface="JetBrains Mono"/>
              </a:rPr>
              <a:t>sympy.plotting</a:t>
            </a:r>
            <a:r>
              <a:rPr kumimoji="0" lang="en-US" altLang="en-US" sz="1050" b="0" i="0" u="none" strike="noStrike" cap="none" normalizeH="0" baseline="0" dirty="0">
                <a:ln>
                  <a:noFill/>
                </a:ln>
                <a:solidFill>
                  <a:srgbClr val="080808"/>
                </a:solidFill>
                <a:effectLst/>
                <a:latin typeface="JetBrains Mono"/>
              </a:rPr>
              <a:t> </a:t>
            </a:r>
            <a:r>
              <a:rPr kumimoji="0" lang="en-US" altLang="en-US" sz="1050" b="0" i="0" u="none" strike="noStrike" cap="none" normalizeH="0" baseline="0" dirty="0">
                <a:ln>
                  <a:noFill/>
                </a:ln>
                <a:solidFill>
                  <a:srgbClr val="0033B3"/>
                </a:solidFill>
                <a:effectLst/>
                <a:latin typeface="JetBrains Mono"/>
              </a:rPr>
              <a:t>import </a:t>
            </a:r>
            <a:r>
              <a:rPr kumimoji="0" lang="en-US" altLang="en-US" sz="1050" b="0" i="0" u="none" strike="noStrike" cap="none" normalizeH="0" baseline="0" dirty="0">
                <a:ln>
                  <a:noFill/>
                </a:ln>
                <a:solidFill>
                  <a:srgbClr val="080808"/>
                </a:solidFill>
                <a:effectLst/>
                <a:latin typeface="JetBrains Mono"/>
              </a:rPr>
              <a:t>plot3d</a:t>
            </a:r>
            <a:br>
              <a:rPr kumimoji="0" lang="en-US" altLang="en-US" sz="1050" b="0" i="0" u="none" strike="noStrike" cap="none" normalizeH="0" baseline="0" dirty="0">
                <a:ln>
                  <a:noFill/>
                </a:ln>
                <a:solidFill>
                  <a:srgbClr val="080808"/>
                </a:solidFill>
                <a:effectLst/>
                <a:latin typeface="JetBrains Mono"/>
              </a:rPr>
            </a:br>
            <a:br>
              <a:rPr kumimoji="0" lang="en-US" altLang="en-US" sz="1050" b="0" i="0" u="none" strike="noStrike" cap="none" normalizeH="0" baseline="0" dirty="0">
                <a:ln>
                  <a:noFill/>
                </a:ln>
                <a:solidFill>
                  <a:srgbClr val="080808"/>
                </a:solidFill>
                <a:effectLst/>
                <a:latin typeface="JetBrains Mono"/>
              </a:rPr>
            </a:br>
            <a:r>
              <a:rPr kumimoji="0" lang="en-US" altLang="en-US" sz="1050" b="0" i="1" u="none" strike="noStrike" cap="none" normalizeH="0" baseline="0" dirty="0">
                <a:ln>
                  <a:noFill/>
                </a:ln>
                <a:solidFill>
                  <a:srgbClr val="8C8C8C"/>
                </a:solidFill>
                <a:effectLst/>
                <a:latin typeface="JetBrains Mono"/>
              </a:rPr>
              <a:t># Declare x and y to </a:t>
            </a:r>
            <a:r>
              <a:rPr kumimoji="0" lang="en-US" altLang="en-US" sz="1050" b="0" i="1" u="none" strike="noStrike" cap="none" normalizeH="0" baseline="0" dirty="0" err="1">
                <a:ln>
                  <a:noFill/>
                </a:ln>
                <a:solidFill>
                  <a:srgbClr val="8C8C8C"/>
                </a:solidFill>
                <a:effectLst/>
                <a:latin typeface="JetBrains Mono"/>
              </a:rPr>
              <a:t>SymPy</a:t>
            </a:r>
            <a:br>
              <a:rPr kumimoji="0" lang="en-US" altLang="en-US" sz="1050" b="0" i="1" u="none" strike="noStrike" cap="none" normalizeH="0" baseline="0" dirty="0">
                <a:ln>
                  <a:noFill/>
                </a:ln>
                <a:solidFill>
                  <a:srgbClr val="8C8C8C"/>
                </a:solidFill>
                <a:effectLst/>
                <a:latin typeface="JetBrains Mono"/>
              </a:rPr>
            </a:br>
            <a:r>
              <a:rPr kumimoji="0" lang="en-US" altLang="en-US" sz="1050" b="0" i="0" u="none" strike="noStrike" cap="none" normalizeH="0" baseline="0" dirty="0" err="1">
                <a:ln>
                  <a:noFill/>
                </a:ln>
                <a:solidFill>
                  <a:srgbClr val="080808"/>
                </a:solidFill>
                <a:effectLst/>
                <a:latin typeface="JetBrains Mono"/>
              </a:rPr>
              <a:t>x,y</a:t>
            </a:r>
            <a:r>
              <a:rPr kumimoji="0" lang="en-US" altLang="en-US" sz="1050" b="0" i="0" u="none" strike="noStrike" cap="none" normalizeH="0" baseline="0" dirty="0">
                <a:ln>
                  <a:noFill/>
                </a:ln>
                <a:solidFill>
                  <a:srgbClr val="080808"/>
                </a:solidFill>
                <a:effectLst/>
                <a:latin typeface="JetBrains Mono"/>
              </a:rPr>
              <a:t> = symbols(</a:t>
            </a:r>
            <a:r>
              <a:rPr kumimoji="0" lang="en-US" altLang="en-US" sz="1050" b="1" i="0" u="none" strike="noStrike" cap="none" normalizeH="0" baseline="0" dirty="0">
                <a:ln>
                  <a:noFill/>
                </a:ln>
                <a:solidFill>
                  <a:srgbClr val="008080"/>
                </a:solidFill>
                <a:effectLst/>
                <a:latin typeface="JetBrains Mono"/>
              </a:rPr>
              <a:t>'x y'</a:t>
            </a:r>
            <a:r>
              <a:rPr kumimoji="0" lang="en-US" altLang="en-US" sz="1050" b="0" i="0" u="none" strike="noStrike" cap="none" normalizeH="0" baseline="0" dirty="0">
                <a:ln>
                  <a:noFill/>
                </a:ln>
                <a:solidFill>
                  <a:srgbClr val="080808"/>
                </a:solidFill>
                <a:effectLst/>
                <a:latin typeface="JetBrains Mono"/>
              </a:rPr>
              <a:t>)</a:t>
            </a:r>
            <a:br>
              <a:rPr kumimoji="0" lang="en-US" altLang="en-US" sz="1050" b="0" i="0" u="none" strike="noStrike" cap="none" normalizeH="0" baseline="0" dirty="0">
                <a:ln>
                  <a:noFill/>
                </a:ln>
                <a:solidFill>
                  <a:srgbClr val="080808"/>
                </a:solidFill>
                <a:effectLst/>
                <a:latin typeface="JetBrains Mono"/>
              </a:rPr>
            </a:br>
            <a:br>
              <a:rPr kumimoji="0" lang="en-US" altLang="en-US" sz="1050" b="0" i="0" u="none" strike="noStrike" cap="none" normalizeH="0" baseline="0" dirty="0">
                <a:ln>
                  <a:noFill/>
                </a:ln>
                <a:solidFill>
                  <a:srgbClr val="080808"/>
                </a:solidFill>
                <a:effectLst/>
                <a:latin typeface="JetBrains Mono"/>
              </a:rPr>
            </a:br>
            <a:r>
              <a:rPr kumimoji="0" lang="en-US" altLang="en-US" sz="1050" b="0" i="1" u="none" strike="noStrike" cap="none" normalizeH="0" baseline="0" dirty="0">
                <a:ln>
                  <a:noFill/>
                </a:ln>
                <a:solidFill>
                  <a:srgbClr val="8C8C8C"/>
                </a:solidFill>
                <a:effectLst/>
                <a:latin typeface="JetBrains Mono"/>
              </a:rPr>
              <a:t># Now just use Python syntax to declare function</a:t>
            </a:r>
            <a:br>
              <a:rPr kumimoji="0" lang="en-US" altLang="en-US" sz="1050" b="0" i="1" u="none" strike="noStrike" cap="none" normalizeH="0" baseline="0" dirty="0">
                <a:ln>
                  <a:noFill/>
                </a:ln>
                <a:solidFill>
                  <a:srgbClr val="8C8C8C"/>
                </a:solidFill>
                <a:effectLst/>
                <a:latin typeface="JetBrains Mono"/>
              </a:rPr>
            </a:br>
            <a:r>
              <a:rPr kumimoji="0" lang="en-US" altLang="en-US" sz="1050" b="0" i="0" u="none" strike="noStrike" cap="none" normalizeH="0" baseline="0" dirty="0">
                <a:ln>
                  <a:noFill/>
                </a:ln>
                <a:solidFill>
                  <a:srgbClr val="080808"/>
                </a:solidFill>
                <a:effectLst/>
                <a:latin typeface="JetBrains Mono"/>
              </a:rPr>
              <a:t>f = </a:t>
            </a:r>
            <a:r>
              <a:rPr kumimoji="0" lang="en-US" altLang="en-US" sz="1050" b="0" i="0" u="none" strike="noStrike" cap="none" normalizeH="0" baseline="0" dirty="0">
                <a:ln>
                  <a:noFill/>
                </a:ln>
                <a:solidFill>
                  <a:srgbClr val="1750EB"/>
                </a:solidFill>
                <a:effectLst/>
                <a:latin typeface="JetBrains Mono"/>
              </a:rPr>
              <a:t>2</a:t>
            </a:r>
            <a:r>
              <a:rPr kumimoji="0" lang="en-US" altLang="en-US" sz="1050" b="0" i="0" u="none" strike="noStrike" cap="none" normalizeH="0" baseline="0" dirty="0">
                <a:ln>
                  <a:noFill/>
                </a:ln>
                <a:solidFill>
                  <a:srgbClr val="080808"/>
                </a:solidFill>
                <a:effectLst/>
                <a:latin typeface="JetBrains Mono"/>
              </a:rPr>
              <a:t>*x**</a:t>
            </a:r>
            <a:r>
              <a:rPr kumimoji="0" lang="en-US" altLang="en-US" sz="1050" b="0" i="0" u="none" strike="noStrike" cap="none" normalizeH="0" baseline="0" dirty="0">
                <a:ln>
                  <a:noFill/>
                </a:ln>
                <a:solidFill>
                  <a:srgbClr val="1750EB"/>
                </a:solidFill>
                <a:effectLst/>
                <a:latin typeface="JetBrains Mono"/>
              </a:rPr>
              <a:t>3 </a:t>
            </a:r>
            <a:r>
              <a:rPr kumimoji="0" lang="en-US" altLang="en-US" sz="1050" b="0" i="0" u="none" strike="noStrike" cap="none" normalizeH="0" baseline="0" dirty="0">
                <a:ln>
                  <a:noFill/>
                </a:ln>
                <a:solidFill>
                  <a:srgbClr val="080808"/>
                </a:solidFill>
                <a:effectLst/>
                <a:latin typeface="JetBrains Mono"/>
              </a:rPr>
              <a:t>+ </a:t>
            </a:r>
            <a:r>
              <a:rPr kumimoji="0" lang="en-US" altLang="en-US" sz="1050" b="0" i="0" u="none" strike="noStrike" cap="none" normalizeH="0" baseline="0" dirty="0">
                <a:ln>
                  <a:noFill/>
                </a:ln>
                <a:solidFill>
                  <a:srgbClr val="1750EB"/>
                </a:solidFill>
                <a:effectLst/>
                <a:latin typeface="JetBrains Mono"/>
              </a:rPr>
              <a:t>3</a:t>
            </a:r>
            <a:r>
              <a:rPr kumimoji="0" lang="en-US" altLang="en-US" sz="1050" b="0" i="0" u="none" strike="noStrike" cap="none" normalizeH="0" baseline="0" dirty="0">
                <a:ln>
                  <a:noFill/>
                </a:ln>
                <a:solidFill>
                  <a:srgbClr val="080808"/>
                </a:solidFill>
                <a:effectLst/>
                <a:latin typeface="JetBrains Mono"/>
              </a:rPr>
              <a:t>*y**</a:t>
            </a:r>
            <a:r>
              <a:rPr kumimoji="0" lang="en-US" altLang="en-US" sz="1050" b="0" i="0" u="none" strike="noStrike" cap="none" normalizeH="0" baseline="0" dirty="0">
                <a:ln>
                  <a:noFill/>
                </a:ln>
                <a:solidFill>
                  <a:srgbClr val="1750EB"/>
                </a:solidFill>
                <a:effectLst/>
                <a:latin typeface="JetBrains Mono"/>
              </a:rPr>
              <a:t>3</a:t>
            </a:r>
            <a:br>
              <a:rPr kumimoji="0" lang="en-US" altLang="en-US" sz="1050" b="0" i="0" u="none" strike="noStrike" cap="none" normalizeH="0" baseline="0" dirty="0">
                <a:ln>
                  <a:noFill/>
                </a:ln>
                <a:solidFill>
                  <a:srgbClr val="1750EB"/>
                </a:solidFill>
                <a:effectLst/>
                <a:latin typeface="JetBrains Mono"/>
              </a:rPr>
            </a:br>
            <a:br>
              <a:rPr kumimoji="0" lang="en-US" altLang="en-US" sz="1050" b="0" i="0" u="none" strike="noStrike" cap="none" normalizeH="0" baseline="0" dirty="0">
                <a:ln>
                  <a:noFill/>
                </a:ln>
                <a:solidFill>
                  <a:srgbClr val="1750EB"/>
                </a:solidFill>
                <a:effectLst/>
                <a:latin typeface="JetBrains Mono"/>
              </a:rPr>
            </a:br>
            <a:r>
              <a:rPr kumimoji="0" lang="en-US" altLang="en-US" sz="1050" b="0" i="1" u="none" strike="noStrike" cap="none" normalizeH="0" baseline="0" dirty="0">
                <a:ln>
                  <a:noFill/>
                </a:ln>
                <a:solidFill>
                  <a:srgbClr val="8C8C8C"/>
                </a:solidFill>
                <a:effectLst/>
                <a:latin typeface="JetBrains Mono"/>
              </a:rPr>
              <a:t># Calculate the partial derivatives for x and y</a:t>
            </a:r>
            <a:br>
              <a:rPr kumimoji="0" lang="en-US" altLang="en-US" sz="1050" b="0" i="1" u="none" strike="noStrike" cap="none" normalizeH="0" baseline="0" dirty="0">
                <a:ln>
                  <a:noFill/>
                </a:ln>
                <a:solidFill>
                  <a:srgbClr val="8C8C8C"/>
                </a:solidFill>
                <a:effectLst/>
                <a:latin typeface="JetBrains Mono"/>
              </a:rPr>
            </a:br>
            <a:r>
              <a:rPr kumimoji="0" lang="en-US" altLang="en-US" sz="1050" b="0" i="0" u="none" strike="noStrike" cap="none" normalizeH="0" baseline="0" dirty="0" err="1">
                <a:ln>
                  <a:noFill/>
                </a:ln>
                <a:solidFill>
                  <a:srgbClr val="080808"/>
                </a:solidFill>
                <a:effectLst/>
                <a:latin typeface="JetBrains Mono"/>
              </a:rPr>
              <a:t>dx_f</a:t>
            </a:r>
            <a:r>
              <a:rPr kumimoji="0" lang="en-US" altLang="en-US" sz="1050" b="0" i="0" u="none" strike="noStrike" cap="none" normalizeH="0" baseline="0" dirty="0">
                <a:ln>
                  <a:noFill/>
                </a:ln>
                <a:solidFill>
                  <a:srgbClr val="080808"/>
                </a:solidFill>
                <a:effectLst/>
                <a:latin typeface="JetBrains Mono"/>
              </a:rPr>
              <a:t> = diff(f, x)</a:t>
            </a:r>
            <a:br>
              <a:rPr kumimoji="0" lang="en-US" altLang="en-US" sz="1050" b="0" i="0" u="none" strike="noStrike" cap="none" normalizeH="0" baseline="0" dirty="0">
                <a:ln>
                  <a:noFill/>
                </a:ln>
                <a:solidFill>
                  <a:srgbClr val="080808"/>
                </a:solidFill>
                <a:effectLst/>
                <a:latin typeface="JetBrains Mono"/>
              </a:rPr>
            </a:br>
            <a:r>
              <a:rPr kumimoji="0" lang="en-US" altLang="en-US" sz="1050" b="0" i="0" u="none" strike="noStrike" cap="none" normalizeH="0" baseline="0" dirty="0" err="1">
                <a:ln>
                  <a:noFill/>
                </a:ln>
                <a:solidFill>
                  <a:srgbClr val="080808"/>
                </a:solidFill>
                <a:effectLst/>
                <a:latin typeface="JetBrains Mono"/>
              </a:rPr>
              <a:t>dy_f</a:t>
            </a:r>
            <a:r>
              <a:rPr kumimoji="0" lang="en-US" altLang="en-US" sz="1050" b="0" i="0" u="none" strike="noStrike" cap="none" normalizeH="0" baseline="0" dirty="0">
                <a:ln>
                  <a:noFill/>
                </a:ln>
                <a:solidFill>
                  <a:srgbClr val="080808"/>
                </a:solidFill>
                <a:effectLst/>
                <a:latin typeface="JetBrains Mono"/>
              </a:rPr>
              <a:t> = diff(f, y)</a:t>
            </a:r>
            <a:br>
              <a:rPr kumimoji="0" lang="en-US" altLang="en-US" sz="1050" b="0" i="0" u="none" strike="noStrike" cap="none" normalizeH="0" baseline="0" dirty="0">
                <a:ln>
                  <a:noFill/>
                </a:ln>
                <a:solidFill>
                  <a:srgbClr val="080808"/>
                </a:solidFill>
                <a:effectLst/>
                <a:latin typeface="JetBrains Mono"/>
              </a:rPr>
            </a:br>
            <a:br>
              <a:rPr kumimoji="0" lang="en-US" altLang="en-US" sz="1050" b="0" i="0" u="none" strike="noStrike" cap="none" normalizeH="0" baseline="0" dirty="0">
                <a:ln>
                  <a:noFill/>
                </a:ln>
                <a:solidFill>
                  <a:srgbClr val="080808"/>
                </a:solidFill>
                <a:effectLst/>
                <a:latin typeface="JetBrains Mono"/>
              </a:rPr>
            </a:br>
            <a:r>
              <a:rPr kumimoji="0" lang="en-US" altLang="en-US" sz="1050" b="0" i="0" u="none" strike="noStrike" cap="none" normalizeH="0" baseline="0" dirty="0">
                <a:ln>
                  <a:noFill/>
                </a:ln>
                <a:solidFill>
                  <a:srgbClr val="000080"/>
                </a:solidFill>
                <a:effectLst/>
                <a:latin typeface="JetBrains Mono"/>
              </a:rPr>
              <a:t>print</a:t>
            </a:r>
            <a:r>
              <a:rPr kumimoji="0" lang="en-US" altLang="en-US" sz="1050" b="0" i="0" u="none" strike="noStrike" cap="none" normalizeH="0" baseline="0" dirty="0">
                <a:ln>
                  <a:noFill/>
                </a:ln>
                <a:solidFill>
                  <a:srgbClr val="080808"/>
                </a:solidFill>
                <a:effectLst/>
                <a:latin typeface="JetBrains Mono"/>
              </a:rPr>
              <a:t>(</a:t>
            </a:r>
            <a:r>
              <a:rPr kumimoji="0" lang="en-US" altLang="en-US" sz="1050" b="0" i="0" u="none" strike="noStrike" cap="none" normalizeH="0" baseline="0" dirty="0" err="1">
                <a:ln>
                  <a:noFill/>
                </a:ln>
                <a:solidFill>
                  <a:srgbClr val="080808"/>
                </a:solidFill>
                <a:effectLst/>
                <a:latin typeface="JetBrains Mono"/>
              </a:rPr>
              <a:t>dx_f</a:t>
            </a:r>
            <a:r>
              <a:rPr kumimoji="0" lang="en-US" altLang="en-US" sz="1050" b="0" i="0" u="none" strike="noStrike" cap="none" normalizeH="0" baseline="0" dirty="0">
                <a:ln>
                  <a:noFill/>
                </a:ln>
                <a:solidFill>
                  <a:srgbClr val="080808"/>
                </a:solidFill>
                <a:effectLst/>
                <a:latin typeface="JetBrains Mono"/>
              </a:rPr>
              <a:t>) </a:t>
            </a:r>
            <a:r>
              <a:rPr kumimoji="0" lang="en-US" altLang="en-US" sz="1050" b="0" i="1" u="none" strike="noStrike" cap="none" normalizeH="0" baseline="0" dirty="0">
                <a:ln>
                  <a:noFill/>
                </a:ln>
                <a:solidFill>
                  <a:srgbClr val="8C8C8C"/>
                </a:solidFill>
                <a:effectLst/>
                <a:latin typeface="JetBrains Mono"/>
              </a:rPr>
              <a:t># prints 6*x**2</a:t>
            </a:r>
            <a:br>
              <a:rPr kumimoji="0" lang="en-US" altLang="en-US" sz="1050" b="0" i="1" u="none" strike="noStrike" cap="none" normalizeH="0" baseline="0" dirty="0">
                <a:ln>
                  <a:noFill/>
                </a:ln>
                <a:solidFill>
                  <a:srgbClr val="8C8C8C"/>
                </a:solidFill>
                <a:effectLst/>
                <a:latin typeface="JetBrains Mono"/>
              </a:rPr>
            </a:br>
            <a:r>
              <a:rPr kumimoji="0" lang="en-US" altLang="en-US" sz="1050" b="0" i="0" u="none" strike="noStrike" cap="none" normalizeH="0" baseline="0" dirty="0">
                <a:ln>
                  <a:noFill/>
                </a:ln>
                <a:solidFill>
                  <a:srgbClr val="000080"/>
                </a:solidFill>
                <a:effectLst/>
                <a:latin typeface="JetBrains Mono"/>
              </a:rPr>
              <a:t>print</a:t>
            </a:r>
            <a:r>
              <a:rPr kumimoji="0" lang="en-US" altLang="en-US" sz="1050" b="0" i="0" u="none" strike="noStrike" cap="none" normalizeH="0" baseline="0" dirty="0">
                <a:ln>
                  <a:noFill/>
                </a:ln>
                <a:solidFill>
                  <a:srgbClr val="080808"/>
                </a:solidFill>
                <a:effectLst/>
                <a:latin typeface="JetBrains Mono"/>
              </a:rPr>
              <a:t>(</a:t>
            </a:r>
            <a:r>
              <a:rPr kumimoji="0" lang="en-US" altLang="en-US" sz="1050" b="0" i="0" u="none" strike="noStrike" cap="none" normalizeH="0" baseline="0" dirty="0" err="1">
                <a:ln>
                  <a:noFill/>
                </a:ln>
                <a:solidFill>
                  <a:srgbClr val="080808"/>
                </a:solidFill>
                <a:effectLst/>
                <a:latin typeface="JetBrains Mono"/>
              </a:rPr>
              <a:t>dy_f</a:t>
            </a:r>
            <a:r>
              <a:rPr kumimoji="0" lang="en-US" altLang="en-US" sz="1050" b="0" i="0" u="none" strike="noStrike" cap="none" normalizeH="0" baseline="0" dirty="0">
                <a:ln>
                  <a:noFill/>
                </a:ln>
                <a:solidFill>
                  <a:srgbClr val="080808"/>
                </a:solidFill>
                <a:effectLst/>
                <a:latin typeface="JetBrains Mono"/>
              </a:rPr>
              <a:t>) </a:t>
            </a:r>
            <a:r>
              <a:rPr kumimoji="0" lang="en-US" altLang="en-US" sz="1050" b="0" i="1" u="none" strike="noStrike" cap="none" normalizeH="0" baseline="0" dirty="0">
                <a:ln>
                  <a:noFill/>
                </a:ln>
                <a:solidFill>
                  <a:srgbClr val="8C8C8C"/>
                </a:solidFill>
                <a:effectLst/>
                <a:latin typeface="JetBrains Mono"/>
              </a:rPr>
              <a:t># prints 9*y**2</a:t>
            </a:r>
            <a:br>
              <a:rPr kumimoji="0" lang="en-US" altLang="en-US" sz="1050" b="0" i="1" u="none" strike="noStrike" cap="none" normalizeH="0" baseline="0" dirty="0">
                <a:ln>
                  <a:noFill/>
                </a:ln>
                <a:solidFill>
                  <a:srgbClr val="8C8C8C"/>
                </a:solidFill>
                <a:effectLst/>
                <a:latin typeface="JetBrains Mono"/>
              </a:rPr>
            </a:br>
            <a:br>
              <a:rPr kumimoji="0" lang="en-US" altLang="en-US" sz="1050" b="0" i="1" u="none" strike="noStrike" cap="none" normalizeH="0" baseline="0" dirty="0">
                <a:ln>
                  <a:noFill/>
                </a:ln>
                <a:solidFill>
                  <a:srgbClr val="8C8C8C"/>
                </a:solidFill>
                <a:effectLst/>
                <a:latin typeface="JetBrains Mono"/>
              </a:rPr>
            </a:br>
            <a:r>
              <a:rPr kumimoji="0" lang="en-US" altLang="en-US" sz="1050" b="0" i="1" u="none" strike="noStrike" cap="none" normalizeH="0" baseline="0" dirty="0">
                <a:ln>
                  <a:noFill/>
                </a:ln>
                <a:solidFill>
                  <a:srgbClr val="8C8C8C"/>
                </a:solidFill>
                <a:effectLst/>
                <a:latin typeface="JetBrains Mono"/>
              </a:rPr>
              <a:t># plot the function</a:t>
            </a:r>
            <a:br>
              <a:rPr kumimoji="0" lang="en-US" altLang="en-US" sz="1050" b="0" i="1" u="none" strike="noStrike" cap="none" normalizeH="0" baseline="0" dirty="0">
                <a:ln>
                  <a:noFill/>
                </a:ln>
                <a:solidFill>
                  <a:srgbClr val="8C8C8C"/>
                </a:solidFill>
                <a:effectLst/>
                <a:latin typeface="JetBrains Mono"/>
              </a:rPr>
            </a:br>
            <a:r>
              <a:rPr kumimoji="0" lang="en-US" altLang="en-US" sz="1050" b="0" i="0" u="none" strike="noStrike" cap="none" normalizeH="0" baseline="0" dirty="0">
                <a:ln>
                  <a:noFill/>
                </a:ln>
                <a:solidFill>
                  <a:srgbClr val="080808"/>
                </a:solidFill>
                <a:effectLst/>
                <a:latin typeface="JetBrains Mono"/>
              </a:rPr>
              <a:t>plot3d(f)</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19C09458-7062-4F4F-BF92-404DC8E80C7C}"/>
                  </a:ext>
                </a:extLst>
              </p:cNvPr>
              <p:cNvSpPr>
                <a:spLocks noGrp="1"/>
              </p:cNvSpPr>
              <p:nvPr>
                <p:ph sz="half" idx="2"/>
              </p:nvPr>
            </p:nvSpPr>
            <p:spPr>
              <a:xfrm>
                <a:off x="541613" y="1431014"/>
                <a:ext cx="4006921" cy="4978930"/>
              </a:xfrm>
            </p:spPr>
            <p:txBody>
              <a:bodyPr>
                <a:normAutofit/>
              </a:bodyPr>
              <a:lstStyle/>
              <a:p>
                <a:pPr marL="0" indent="0">
                  <a:lnSpc>
                    <a:spcPct val="100000"/>
                  </a:lnSpc>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𝑓</m:t>
                      </m:r>
                      <m:d>
                        <m:dPr>
                          <m:ctrlPr>
                            <a:rPr lang="en-US" i="1" dirty="0" smtClean="0">
                              <a:solidFill>
                                <a:schemeClr val="tx1"/>
                              </a:solidFill>
                              <a:latin typeface="Cambria Math" panose="02040503050406030204" pitchFamily="18" charset="0"/>
                            </a:rPr>
                          </m:ctrlPr>
                        </m:dPr>
                        <m:e>
                          <m:r>
                            <a:rPr lang="en-US" b="0" i="1" dirty="0" smtClean="0">
                              <a:solidFill>
                                <a:schemeClr val="tx1"/>
                              </a:solidFill>
                              <a:latin typeface="Cambria Math" panose="02040503050406030204" pitchFamily="18" charset="0"/>
                            </a:rPr>
                            <m:t>𝑥</m:t>
                          </m:r>
                          <m:r>
                            <a:rPr lang="en-US" b="0" i="1" dirty="0" smtClean="0">
                              <a:solidFill>
                                <a:schemeClr val="tx1"/>
                              </a:solidFill>
                              <a:latin typeface="Cambria Math" panose="02040503050406030204" pitchFamily="18" charset="0"/>
                            </a:rPr>
                            <m:t>,</m:t>
                          </m:r>
                          <m:r>
                            <a:rPr lang="en-US" i="1" dirty="0" smtClean="0">
                              <a:solidFill>
                                <a:schemeClr val="tx1"/>
                              </a:solidFill>
                              <a:latin typeface="Cambria Math" panose="02040503050406030204" pitchFamily="18" charset="0"/>
                            </a:rPr>
                            <m:t>𝑦</m:t>
                          </m:r>
                        </m:e>
                      </m:d>
                      <m:r>
                        <a:rPr lang="en-US" i="0" dirty="0" smtClean="0">
                          <a:latin typeface="Cambria Math" panose="02040503050406030204" pitchFamily="18" charset="0"/>
                        </a:rPr>
                        <m:t>=2</m:t>
                      </m:r>
                      <m:sSup>
                        <m:sSupPr>
                          <m:ctrlPr>
                            <a:rPr lang="en-US" i="1" dirty="0" smtClean="0">
                              <a:solidFill>
                                <a:srgbClr val="836967"/>
                              </a:solidFill>
                              <a:latin typeface="Cambria Math" panose="02040503050406030204" pitchFamily="18" charset="0"/>
                            </a:rPr>
                          </m:ctrlPr>
                        </m:sSupPr>
                        <m:e>
                          <m:r>
                            <a:rPr lang="en-US" i="1" dirty="0" smtClean="0">
                              <a:latin typeface="Cambria Math" panose="02040503050406030204" pitchFamily="18" charset="0"/>
                            </a:rPr>
                            <m:t>𝑥</m:t>
                          </m:r>
                        </m:e>
                        <m:sup>
                          <m:r>
                            <a:rPr lang="en-US" b="0" i="0" dirty="0" smtClean="0">
                              <a:latin typeface="Cambria Math" panose="02040503050406030204" pitchFamily="18" charset="0"/>
                            </a:rPr>
                            <m:t>3</m:t>
                          </m:r>
                        </m:sup>
                      </m:sSup>
                      <m:r>
                        <a:rPr lang="en-US" i="0" dirty="0" smtClean="0">
                          <a:latin typeface="Cambria Math" panose="02040503050406030204" pitchFamily="18" charset="0"/>
                        </a:rPr>
                        <m:t>+3</m:t>
                      </m:r>
                      <m:sSup>
                        <m:sSupPr>
                          <m:ctrlPr>
                            <a:rPr lang="en-US" i="1" dirty="0" smtClean="0">
                              <a:solidFill>
                                <a:srgbClr val="836967"/>
                              </a:solidFill>
                              <a:latin typeface="Cambria Math" panose="02040503050406030204" pitchFamily="18" charset="0"/>
                            </a:rPr>
                          </m:ctrlPr>
                        </m:sSupPr>
                        <m:e>
                          <m:r>
                            <a:rPr lang="en-US" i="1" dirty="0" smtClean="0">
                              <a:latin typeface="Cambria Math" panose="02040503050406030204" pitchFamily="18" charset="0"/>
                            </a:rPr>
                            <m:t>𝑦</m:t>
                          </m:r>
                        </m:e>
                        <m:sup>
                          <m:r>
                            <a:rPr lang="en-US" i="0" dirty="0" smtClean="0">
                              <a:latin typeface="Cambria Math" panose="02040503050406030204" pitchFamily="18" charset="0"/>
                            </a:rPr>
                            <m:t>3</m:t>
                          </m:r>
                        </m:sup>
                      </m:sSup>
                    </m:oMath>
                  </m:oMathPara>
                </a14:m>
                <a:endParaRPr lang="en-US" dirty="0"/>
              </a:p>
              <a:p>
                <a:pPr marL="0" indent="0">
                  <a:lnSpc>
                    <a:spcPct val="100000"/>
                  </a:lnSpc>
                  <a:buNone/>
                </a:pPr>
                <a14:m>
                  <m:oMathPara xmlns:m="http://schemas.openxmlformats.org/officeDocument/2006/math">
                    <m:oMathParaPr>
                      <m:jc m:val="centerGroup"/>
                    </m:oMathParaPr>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smtClean="0">
                              <a:latin typeface="Cambria Math" panose="02040503050406030204" pitchFamily="18" charset="0"/>
                            </a:rPr>
                            <m:t>ⅆ</m:t>
                          </m:r>
                        </m:num>
                        <m:den>
                          <m:r>
                            <a:rPr lang="en-US" i="0" dirty="0" smtClean="0">
                              <a:latin typeface="Cambria Math" panose="02040503050406030204" pitchFamily="18" charset="0"/>
                            </a:rPr>
                            <m:t>ⅆ</m:t>
                          </m:r>
                          <m:r>
                            <a:rPr lang="en-US" i="1" dirty="0" smtClean="0">
                              <a:latin typeface="Cambria Math" panose="02040503050406030204" pitchFamily="18" charset="0"/>
                            </a:rPr>
                            <m:t>𝑥</m:t>
                          </m:r>
                        </m:den>
                      </m:f>
                      <m:r>
                        <a:rPr lang="en-US" i="1" dirty="0" smtClean="0">
                          <a:latin typeface="Cambria Math" panose="02040503050406030204" pitchFamily="18" charset="0"/>
                        </a:rPr>
                        <m:t>𝑓</m:t>
                      </m:r>
                      <m:d>
                        <m:dPr>
                          <m:ctrlPr>
                            <a:rPr lang="en-US" i="1" dirty="0" smtClean="0">
                              <a:solidFill>
                                <a:srgbClr val="836967"/>
                              </a:solidFill>
                              <a:latin typeface="Cambria Math" panose="02040503050406030204" pitchFamily="18" charset="0"/>
                            </a:rPr>
                          </m:ctrlPr>
                        </m:dPr>
                        <m:e>
                          <m:r>
                            <a:rPr lang="en-US" i="1" dirty="0" smtClean="0">
                              <a:latin typeface="Cambria Math" panose="02040503050406030204" pitchFamily="18" charset="0"/>
                            </a:rPr>
                            <m:t>𝑥</m:t>
                          </m:r>
                          <m:r>
                            <a:rPr lang="en-US" i="0" dirty="0" smtClean="0">
                              <a:latin typeface="Cambria Math" panose="02040503050406030204" pitchFamily="18" charset="0"/>
                            </a:rPr>
                            <m:t>,</m:t>
                          </m:r>
                          <m:r>
                            <a:rPr lang="en-US" i="1" dirty="0" smtClean="0">
                              <a:latin typeface="Cambria Math" panose="02040503050406030204" pitchFamily="18" charset="0"/>
                            </a:rPr>
                            <m:t>𝑦</m:t>
                          </m:r>
                        </m:e>
                      </m:d>
                      <m:r>
                        <a:rPr lang="en-US" i="0" dirty="0" smtClean="0">
                          <a:latin typeface="Cambria Math" panose="02040503050406030204" pitchFamily="18" charset="0"/>
                        </a:rPr>
                        <m:t>=</m:t>
                      </m:r>
                      <m:r>
                        <a:rPr lang="en-US" dirty="0" smtClean="0">
                          <a:latin typeface="Cambria Math" panose="02040503050406030204" pitchFamily="18" charset="0"/>
                        </a:rPr>
                        <m:t>6</m:t>
                      </m:r>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2</m:t>
                          </m:r>
                        </m:sup>
                      </m:sSup>
                    </m:oMath>
                  </m:oMathPara>
                </a14:m>
                <a:endParaRPr lang="en-US" dirty="0"/>
              </a:p>
              <a:p>
                <a:pPr marL="0" indent="0">
                  <a:lnSpc>
                    <a:spcPct val="100000"/>
                  </a:lnSpc>
                  <a:buNone/>
                </a:pPr>
                <a14:m>
                  <m:oMathPara xmlns:m="http://schemas.openxmlformats.org/officeDocument/2006/math">
                    <m:oMathParaPr>
                      <m:jc m:val="centerGroup"/>
                    </m:oMathParaPr>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𝑦</m:t>
                          </m:r>
                        </m:den>
                      </m:f>
                      <m:r>
                        <a:rPr lang="en-US" i="1" dirty="0">
                          <a:latin typeface="Cambria Math" panose="02040503050406030204" pitchFamily="18" charset="0"/>
                        </a:rPr>
                        <m:t>𝑓</m:t>
                      </m:r>
                      <m:d>
                        <m:dPr>
                          <m:ctrlPr>
                            <a:rPr lang="en-US" i="1" dirty="0">
                              <a:solidFill>
                                <a:srgbClr val="836967"/>
                              </a:solidFill>
                              <a:latin typeface="Cambria Math" panose="02040503050406030204" pitchFamily="18" charset="0"/>
                            </a:rPr>
                          </m:ctrlPr>
                        </m:dPr>
                        <m:e>
                          <m:r>
                            <a:rPr lang="en-US" i="1" dirty="0">
                              <a:latin typeface="Cambria Math" panose="02040503050406030204" pitchFamily="18" charset="0"/>
                            </a:rPr>
                            <m:t>𝑥</m:t>
                          </m:r>
                          <m:r>
                            <a:rPr lang="en-US" i="0" dirty="0">
                              <a:latin typeface="Cambria Math" panose="02040503050406030204" pitchFamily="18" charset="0"/>
                            </a:rPr>
                            <m:t>,</m:t>
                          </m:r>
                          <m:r>
                            <a:rPr lang="en-US" i="1" dirty="0">
                              <a:latin typeface="Cambria Math" panose="02040503050406030204" pitchFamily="18" charset="0"/>
                            </a:rPr>
                            <m:t>𝑦</m:t>
                          </m:r>
                        </m:e>
                      </m:d>
                      <m:r>
                        <a:rPr lang="en-US" i="0" dirty="0">
                          <a:latin typeface="Cambria Math" panose="02040503050406030204" pitchFamily="18" charset="0"/>
                        </a:rPr>
                        <m:t>=9</m:t>
                      </m:r>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𝑦</m:t>
                          </m:r>
                        </m:e>
                        <m:sup>
                          <m:r>
                            <a:rPr lang="en-US" i="0" dirty="0">
                              <a:latin typeface="Cambria Math" panose="02040503050406030204" pitchFamily="18" charset="0"/>
                            </a:rPr>
                            <m:t>2</m:t>
                          </m:r>
                        </m:sup>
                      </m:sSup>
                    </m:oMath>
                  </m:oMathPara>
                </a14:m>
                <a:endParaRPr lang="en-US" dirty="0"/>
              </a:p>
              <a:p>
                <a:pPr marL="0" indent="0">
                  <a:lnSpc>
                    <a:spcPct val="100000"/>
                  </a:lnSpc>
                  <a:buNone/>
                </a:pPr>
                <a:r>
                  <a:rPr lang="en-US" dirty="0"/>
                  <a:t>For </a:t>
                </a:r>
                <a:r>
                  <a:rPr lang="en-US" dirty="0">
                    <a:latin typeface="Consolas" panose="020B0609020204030204" pitchFamily="49" charset="0"/>
                  </a:rPr>
                  <a:t>(</a:t>
                </a:r>
                <a:r>
                  <a:rPr lang="en-US" dirty="0" err="1">
                    <a:latin typeface="Consolas" panose="020B0609020204030204" pitchFamily="49" charset="0"/>
                  </a:rPr>
                  <a:t>x,y</a:t>
                </a:r>
                <a:r>
                  <a:rPr lang="en-US" dirty="0">
                    <a:latin typeface="Consolas" panose="020B0609020204030204" pitchFamily="49" charset="0"/>
                  </a:rPr>
                  <a:t>) </a:t>
                </a:r>
                <a:r>
                  <a:rPr lang="en-US" dirty="0"/>
                  <a:t>values </a:t>
                </a:r>
                <a:r>
                  <a:rPr lang="en-US" dirty="0">
                    <a:latin typeface="Consolas" panose="020B0609020204030204" pitchFamily="49" charset="0"/>
                  </a:rPr>
                  <a:t>(1,2)</a:t>
                </a:r>
                <a:r>
                  <a:rPr lang="en-US" dirty="0"/>
                  <a:t>, the slope with respect to </a:t>
                </a:r>
                <a:r>
                  <a:rPr lang="en-US" i="1" dirty="0"/>
                  <a:t>x</a:t>
                </a:r>
                <a:r>
                  <a:rPr lang="en-US" dirty="0"/>
                  <a:t> is 6 and the slope with respect to </a:t>
                </a:r>
                <a:r>
                  <a:rPr lang="en-US" i="1" dirty="0"/>
                  <a:t>y</a:t>
                </a:r>
                <a:r>
                  <a:rPr lang="en-US" dirty="0"/>
                  <a:t> is 36. </a:t>
                </a:r>
              </a:p>
              <a:p>
                <a:pPr marL="0" indent="0" algn="ctr">
                  <a:lnSpc>
                    <a:spcPct val="100000"/>
                  </a:lnSpc>
                  <a:buNone/>
                </a:pPr>
                <a14:m>
                  <m:oMathPara xmlns:m="http://schemas.openxmlformats.org/officeDocument/2006/math">
                    <m:oMathParaPr>
                      <m:jc m:val="centerGroup"/>
                    </m:oMathParaPr>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smtClean="0">
                              <a:latin typeface="Cambria Math" panose="02040503050406030204" pitchFamily="18" charset="0"/>
                            </a:rPr>
                            <m:t>ⅆ</m:t>
                          </m:r>
                        </m:num>
                        <m:den>
                          <m:r>
                            <a:rPr lang="en-US" i="0" dirty="0" smtClean="0">
                              <a:latin typeface="Cambria Math" panose="02040503050406030204" pitchFamily="18" charset="0"/>
                            </a:rPr>
                            <m:t>ⅆ</m:t>
                          </m:r>
                          <m:r>
                            <a:rPr lang="en-US" i="1" dirty="0" smtClean="0">
                              <a:latin typeface="Cambria Math" panose="02040503050406030204" pitchFamily="18" charset="0"/>
                            </a:rPr>
                            <m:t>𝑥</m:t>
                          </m:r>
                        </m:den>
                      </m:f>
                      <m:r>
                        <a:rPr lang="en-US" i="1" dirty="0" smtClean="0">
                          <a:latin typeface="Cambria Math" panose="02040503050406030204" pitchFamily="18" charset="0"/>
                        </a:rPr>
                        <m:t>𝑓</m:t>
                      </m:r>
                      <m:d>
                        <m:dPr>
                          <m:ctrlPr>
                            <a:rPr lang="en-US" i="1" dirty="0" smtClean="0">
                              <a:solidFill>
                                <a:srgbClr val="836967"/>
                              </a:solidFill>
                              <a:latin typeface="Cambria Math" panose="02040503050406030204" pitchFamily="18" charset="0"/>
                            </a:rPr>
                          </m:ctrlPr>
                        </m:dPr>
                        <m:e>
                          <m:r>
                            <a:rPr lang="en-US" b="0" i="1" dirty="0" smtClean="0">
                              <a:latin typeface="Cambria Math" panose="02040503050406030204" pitchFamily="18" charset="0"/>
                            </a:rPr>
                            <m:t>1</m:t>
                          </m:r>
                          <m:r>
                            <a:rPr lang="en-US" i="0" dirty="0" smtClean="0">
                              <a:latin typeface="Cambria Math" panose="02040503050406030204" pitchFamily="18" charset="0"/>
                            </a:rPr>
                            <m:t>,</m:t>
                          </m:r>
                          <m:r>
                            <a:rPr lang="en-US" b="0" i="1" dirty="0" smtClean="0">
                              <a:latin typeface="Cambria Math" panose="02040503050406030204" pitchFamily="18" charset="0"/>
                            </a:rPr>
                            <m:t>2</m:t>
                          </m:r>
                        </m:e>
                      </m:d>
                      <m:r>
                        <a:rPr lang="en-US" i="0" dirty="0" smtClean="0">
                          <a:latin typeface="Cambria Math" panose="02040503050406030204" pitchFamily="18" charset="0"/>
                        </a:rPr>
                        <m:t>=</m:t>
                      </m:r>
                      <m:r>
                        <a:rPr lang="en-US" dirty="0" smtClean="0">
                          <a:latin typeface="Cambria Math" panose="02040503050406030204" pitchFamily="18" charset="0"/>
                        </a:rPr>
                        <m:t>6</m:t>
                      </m:r>
                      <m:sSup>
                        <m:sSupPr>
                          <m:ctrlPr>
                            <a:rPr lang="en-US" i="1" dirty="0">
                              <a:solidFill>
                                <a:srgbClr val="836967"/>
                              </a:solidFill>
                              <a:latin typeface="Cambria Math" panose="02040503050406030204" pitchFamily="18" charset="0"/>
                            </a:rPr>
                          </m:ctrlPr>
                        </m:sSupPr>
                        <m:e>
                          <m:r>
                            <a:rPr lang="en-US" b="0" i="1" dirty="0" smtClean="0">
                              <a:solidFill>
                                <a:srgbClr val="836967"/>
                              </a:solidFill>
                              <a:latin typeface="Cambria Math" panose="02040503050406030204" pitchFamily="18" charset="0"/>
                            </a:rPr>
                            <m:t>(</m:t>
                          </m:r>
                          <m:r>
                            <a:rPr lang="en-US" b="0" i="1" dirty="0" smtClean="0">
                              <a:latin typeface="Cambria Math" panose="02040503050406030204" pitchFamily="18" charset="0"/>
                            </a:rPr>
                            <m:t>1)</m:t>
                          </m:r>
                        </m:e>
                        <m:sup>
                          <m:r>
                            <a:rPr lang="en-US" i="0" dirty="0">
                              <a:latin typeface="Cambria Math" panose="02040503050406030204" pitchFamily="18" charset="0"/>
                            </a:rPr>
                            <m:t>2</m:t>
                          </m:r>
                        </m:sup>
                      </m:sSup>
                      <m:r>
                        <a:rPr lang="en-US" b="0" i="1" dirty="0" smtClean="0">
                          <a:latin typeface="Cambria Math" panose="02040503050406030204" pitchFamily="18" charset="0"/>
                        </a:rPr>
                        <m:t>=6</m:t>
                      </m:r>
                    </m:oMath>
                  </m:oMathPara>
                </a14:m>
                <a:endParaRPr lang="en-US" dirty="0"/>
              </a:p>
              <a:p>
                <a:pPr marL="0" indent="0">
                  <a:lnSpc>
                    <a:spcPct val="100000"/>
                  </a:lnSpc>
                  <a:buNone/>
                </a:pPr>
                <a14:m>
                  <m:oMathPara xmlns:m="http://schemas.openxmlformats.org/officeDocument/2006/math">
                    <m:oMathParaPr>
                      <m:jc m:val="centerGroup"/>
                    </m:oMathParaPr>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𝑦</m:t>
                          </m:r>
                        </m:den>
                      </m:f>
                      <m:r>
                        <a:rPr lang="en-US" i="1" dirty="0">
                          <a:latin typeface="Cambria Math" panose="02040503050406030204" pitchFamily="18" charset="0"/>
                        </a:rPr>
                        <m:t>𝑓</m:t>
                      </m:r>
                      <m:d>
                        <m:dPr>
                          <m:ctrlPr>
                            <a:rPr lang="en-US" i="1" dirty="0">
                              <a:solidFill>
                                <a:srgbClr val="836967"/>
                              </a:solidFill>
                              <a:latin typeface="Cambria Math" panose="02040503050406030204" pitchFamily="18" charset="0"/>
                            </a:rPr>
                          </m:ctrlPr>
                        </m:dPr>
                        <m:e>
                          <m:r>
                            <a:rPr lang="en-US" b="0" i="1" dirty="0" smtClean="0">
                              <a:latin typeface="Cambria Math" panose="02040503050406030204" pitchFamily="18" charset="0"/>
                            </a:rPr>
                            <m:t>1</m:t>
                          </m:r>
                          <m:r>
                            <a:rPr lang="en-US" i="0" dirty="0">
                              <a:latin typeface="Cambria Math" panose="02040503050406030204" pitchFamily="18" charset="0"/>
                            </a:rPr>
                            <m:t>,</m:t>
                          </m:r>
                          <m:r>
                            <a:rPr lang="en-US" b="0" i="1" dirty="0" smtClean="0">
                              <a:latin typeface="Cambria Math" panose="02040503050406030204" pitchFamily="18" charset="0"/>
                            </a:rPr>
                            <m:t>2</m:t>
                          </m:r>
                        </m:e>
                      </m:d>
                      <m:r>
                        <a:rPr lang="en-US" i="0" dirty="0">
                          <a:latin typeface="Cambria Math" panose="02040503050406030204" pitchFamily="18" charset="0"/>
                        </a:rPr>
                        <m:t>=9</m:t>
                      </m:r>
                      <m:sSup>
                        <m:sSupPr>
                          <m:ctrlPr>
                            <a:rPr lang="en-US" i="1" dirty="0">
                              <a:solidFill>
                                <a:srgbClr val="836967"/>
                              </a:solidFill>
                              <a:latin typeface="Cambria Math" panose="02040503050406030204" pitchFamily="18" charset="0"/>
                            </a:rPr>
                          </m:ctrlPr>
                        </m:sSupPr>
                        <m:e>
                          <m:r>
                            <a:rPr lang="en-US" b="0" i="1" dirty="0" smtClean="0">
                              <a:latin typeface="Cambria Math" panose="02040503050406030204" pitchFamily="18" charset="0"/>
                            </a:rPr>
                            <m:t>(2)</m:t>
                          </m:r>
                        </m:e>
                        <m:sup>
                          <m:r>
                            <a:rPr lang="en-US" i="0" dirty="0">
                              <a:latin typeface="Cambria Math" panose="02040503050406030204" pitchFamily="18" charset="0"/>
                            </a:rPr>
                            <m:t>2</m:t>
                          </m:r>
                        </m:sup>
                      </m:sSup>
                      <m:r>
                        <a:rPr lang="en-US" b="0" i="1" dirty="0" smtClean="0">
                          <a:latin typeface="Cambria Math" panose="02040503050406030204" pitchFamily="18" charset="0"/>
                        </a:rPr>
                        <m:t>=36</m:t>
                      </m:r>
                    </m:oMath>
                  </m:oMathPara>
                </a14:m>
                <a:endParaRPr lang="en-US" dirty="0"/>
              </a:p>
              <a:p>
                <a:pPr marL="0" indent="0">
                  <a:lnSpc>
                    <a:spcPct val="100000"/>
                  </a:lnSpc>
                  <a:buNone/>
                </a:pPr>
                <a:endParaRPr lang="en-US" dirty="0"/>
              </a:p>
            </p:txBody>
          </p:sp>
        </mc:Choice>
        <mc:Fallback xmlns="">
          <p:sp>
            <p:nvSpPr>
              <p:cNvPr id="2" name="Content Placeholder 1">
                <a:extLst>
                  <a:ext uri="{FF2B5EF4-FFF2-40B4-BE49-F238E27FC236}">
                    <a16:creationId xmlns:a16="http://schemas.microsoft.com/office/drawing/2014/main" id="{19C09458-7062-4F4F-BF92-404DC8E80C7C}"/>
                  </a:ext>
                </a:extLst>
              </p:cNvPr>
              <p:cNvSpPr>
                <a:spLocks noGrp="1" noRot="1" noChangeAspect="1" noMove="1" noResize="1" noEditPoints="1" noAdjustHandles="1" noChangeArrowheads="1" noChangeShapeType="1" noTextEdit="1"/>
              </p:cNvSpPr>
              <p:nvPr>
                <p:ph sz="half" idx="2"/>
              </p:nvPr>
            </p:nvSpPr>
            <p:spPr>
              <a:xfrm>
                <a:off x="541613" y="1431014"/>
                <a:ext cx="4006921" cy="4978930"/>
              </a:xfrm>
              <a:blipFill>
                <a:blip r:embed="rId2"/>
                <a:stretch>
                  <a:fillRect l="-1370"/>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48D81A81-8DE8-4197-997C-58EDE4815B59}"/>
              </a:ext>
            </a:extLst>
          </p:cNvPr>
          <p:cNvSpPr>
            <a:spLocks noGrp="1"/>
          </p:cNvSpPr>
          <p:nvPr>
            <p:ph type="title"/>
          </p:nvPr>
        </p:nvSpPr>
        <p:spPr/>
        <p:txBody>
          <a:bodyPr/>
          <a:lstStyle/>
          <a:p>
            <a:r>
              <a:rPr lang="en-US" dirty="0"/>
              <a:t>Partial Derivatives</a:t>
            </a:r>
          </a:p>
        </p:txBody>
      </p:sp>
      <p:pic>
        <p:nvPicPr>
          <p:cNvPr id="5" name="Picture 4" descr="Chart, surface chart&#10;&#10;Description automatically generated">
            <a:extLst>
              <a:ext uri="{FF2B5EF4-FFF2-40B4-BE49-F238E27FC236}">
                <a16:creationId xmlns:a16="http://schemas.microsoft.com/office/drawing/2014/main" id="{10E5B7C6-AFD2-4DB2-9D60-8A88753AC508}"/>
              </a:ext>
            </a:extLst>
          </p:cNvPr>
          <p:cNvPicPr>
            <a:picLocks noChangeAspect="1"/>
          </p:cNvPicPr>
          <p:nvPr/>
        </p:nvPicPr>
        <p:blipFill rotWithShape="1">
          <a:blip r:embed="rId3">
            <a:extLst>
              <a:ext uri="{28A0092B-C50C-407E-A947-70E740481C1C}">
                <a14:useLocalDpi xmlns:a14="http://schemas.microsoft.com/office/drawing/2010/main" val="0"/>
              </a:ext>
            </a:extLst>
          </a:blip>
          <a:srcRect l="15443" t="8041" r="7572" b="316"/>
          <a:stretch/>
        </p:blipFill>
        <p:spPr>
          <a:xfrm>
            <a:off x="7459038" y="1417834"/>
            <a:ext cx="4006921" cy="3577444"/>
          </a:xfrm>
          <a:prstGeom prst="rect">
            <a:avLst/>
          </a:prstGeom>
        </p:spPr>
      </p:pic>
    </p:spTree>
    <p:extLst>
      <p:ext uri="{BB962C8B-B14F-4D97-AF65-F5344CB8AC3E}">
        <p14:creationId xmlns:p14="http://schemas.microsoft.com/office/powerpoint/2010/main" val="2640117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BF94F-6D6B-4379-9DF2-86015E122530}"/>
              </a:ext>
            </a:extLst>
          </p:cNvPr>
          <p:cNvSpPr>
            <a:spLocks noGrp="1"/>
          </p:cNvSpPr>
          <p:nvPr>
            <p:ph type="title"/>
          </p:nvPr>
        </p:nvSpPr>
        <p:spPr/>
        <p:txBody>
          <a:bodyPr>
            <a:normAutofit/>
          </a:bodyPr>
          <a:lstStyle/>
          <a:p>
            <a:r>
              <a:rPr lang="en-US" dirty="0"/>
              <a:t>Gradient Descent - Making Calculus Useful</a:t>
            </a:r>
          </a:p>
        </p:txBody>
      </p:sp>
      <p:sp>
        <p:nvSpPr>
          <p:cNvPr id="3" name="Content Placeholder 2">
            <a:extLst>
              <a:ext uri="{FF2B5EF4-FFF2-40B4-BE49-F238E27FC236}">
                <a16:creationId xmlns:a16="http://schemas.microsoft.com/office/drawing/2014/main" id="{57418F67-2931-4E3A-861F-02FD439B798F}"/>
              </a:ext>
            </a:extLst>
          </p:cNvPr>
          <p:cNvSpPr>
            <a:spLocks noGrp="1"/>
          </p:cNvSpPr>
          <p:nvPr>
            <p:ph sz="quarter" idx="10"/>
          </p:nvPr>
        </p:nvSpPr>
        <p:spPr>
          <a:xfrm>
            <a:off x="539496" y="1435608"/>
            <a:ext cx="6877119" cy="4974336"/>
          </a:xfrm>
        </p:spPr>
        <p:txBody>
          <a:bodyPr>
            <a:noAutofit/>
          </a:bodyPr>
          <a:lstStyle/>
          <a:p>
            <a:r>
              <a:rPr lang="en-US" sz="2000" b="1" dirty="0">
                <a:solidFill>
                  <a:srgbClr val="D24726"/>
                </a:solidFill>
                <a:latin typeface="Segoe UI Semibold" panose="020B0702040204020203" pitchFamily="34" charset="0"/>
                <a:cs typeface="Segoe UI Semibold" panose="020B0702040204020203" pitchFamily="34" charset="0"/>
              </a:rPr>
              <a:t>Gradient descent </a:t>
            </a:r>
            <a:r>
              <a:rPr lang="en-US" sz="2000" dirty="0"/>
              <a:t>is a continuous/nonlinear optimization method that uses Calculus derivatives to find a local minimum/maximum. </a:t>
            </a:r>
          </a:p>
          <a:p>
            <a:r>
              <a:rPr lang="en-US" sz="2000" dirty="0"/>
              <a:t>This methodology has become highly popular due to the need to optimize thousands and even millions of machine learning variables, like neural networks and their node weight values.</a:t>
            </a:r>
          </a:p>
        </p:txBody>
      </p:sp>
      <p:pic>
        <p:nvPicPr>
          <p:cNvPr id="5" name="Picture 4">
            <a:extLst>
              <a:ext uri="{FF2B5EF4-FFF2-40B4-BE49-F238E27FC236}">
                <a16:creationId xmlns:a16="http://schemas.microsoft.com/office/drawing/2014/main" id="{7CE16717-EF54-4983-B9BF-D19A62B7F3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093" y="1631706"/>
            <a:ext cx="3684595" cy="4021748"/>
          </a:xfrm>
          <a:prstGeom prst="rect">
            <a:avLst/>
          </a:prstGeom>
        </p:spPr>
      </p:pic>
      <p:cxnSp>
        <p:nvCxnSpPr>
          <p:cNvPr id="7" name="Connector: Curved 6">
            <a:extLst>
              <a:ext uri="{FF2B5EF4-FFF2-40B4-BE49-F238E27FC236}">
                <a16:creationId xmlns:a16="http://schemas.microsoft.com/office/drawing/2014/main" id="{D57510D4-F20B-48CB-B01F-9AA0240CCC47}"/>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2596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E00-A0BB-4113-95F1-6723B0054DAC}"/>
              </a:ext>
            </a:extLst>
          </p:cNvPr>
          <p:cNvSpPr>
            <a:spLocks noGrp="1"/>
          </p:cNvSpPr>
          <p:nvPr>
            <p:ph type="title"/>
          </p:nvPr>
        </p:nvSpPr>
        <p:spPr/>
        <p:txBody>
          <a:bodyPr/>
          <a:lstStyle/>
          <a:p>
            <a:r>
              <a:rPr lang="en-US" dirty="0"/>
              <a:t>The Essence of Gradient Descent</a:t>
            </a:r>
          </a:p>
        </p:txBody>
      </p:sp>
      <p:sp>
        <p:nvSpPr>
          <p:cNvPr id="3" name="Content Placeholder 2">
            <a:extLst>
              <a:ext uri="{FF2B5EF4-FFF2-40B4-BE49-F238E27FC236}">
                <a16:creationId xmlns:a16="http://schemas.microsoft.com/office/drawing/2014/main" id="{1AC8FB15-4003-464E-8552-E22F8D77542B}"/>
              </a:ext>
            </a:extLst>
          </p:cNvPr>
          <p:cNvSpPr>
            <a:spLocks noGrp="1"/>
          </p:cNvSpPr>
          <p:nvPr>
            <p:ph sz="quarter" idx="10"/>
          </p:nvPr>
        </p:nvSpPr>
        <p:spPr>
          <a:xfrm>
            <a:off x="539495" y="1435608"/>
            <a:ext cx="10837342" cy="2179462"/>
          </a:xfrm>
        </p:spPr>
        <p:txBody>
          <a:bodyPr>
            <a:normAutofit/>
          </a:bodyPr>
          <a:lstStyle/>
          <a:p>
            <a:pPr marL="0" indent="0">
              <a:buNone/>
            </a:pPr>
            <a:r>
              <a:rPr lang="en-US" dirty="0"/>
              <a:t>For a given function, notice how when the slope is zero, we are at a local minimum/maximum!</a:t>
            </a:r>
          </a:p>
          <a:p>
            <a:pPr marL="0" indent="0">
              <a:buNone/>
            </a:pPr>
            <a:r>
              <a:rPr lang="en-US" dirty="0"/>
              <a:t>As the slope gets closer to zero, the closer we are to the local minimum /maximum.</a:t>
            </a:r>
          </a:p>
          <a:p>
            <a:pPr marL="0" indent="0">
              <a:buNone/>
            </a:pPr>
            <a:r>
              <a:rPr lang="en-US" dirty="0"/>
              <a:t>Oppositely, the larger/steeper the slope the farther we are from the local minimum. </a:t>
            </a:r>
          </a:p>
          <a:p>
            <a:endParaRPr lang="en-US" dirty="0"/>
          </a:p>
        </p:txBody>
      </p:sp>
      <p:pic>
        <p:nvPicPr>
          <p:cNvPr id="1026" name="Picture 2">
            <a:extLst>
              <a:ext uri="{FF2B5EF4-FFF2-40B4-BE49-F238E27FC236}">
                <a16:creationId xmlns:a16="http://schemas.microsoft.com/office/drawing/2014/main" id="{FE52757D-7CE8-4B55-9902-9459F090233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690363" y="4083308"/>
            <a:ext cx="2326636" cy="232663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raph Preview">
            <a:extLst>
              <a:ext uri="{FF2B5EF4-FFF2-40B4-BE49-F238E27FC236}">
                <a16:creationId xmlns:a16="http://schemas.microsoft.com/office/drawing/2014/main" id="{64C0242E-4DAE-4F40-90E4-1D60B518882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2242" y="4083306"/>
            <a:ext cx="2326637" cy="232663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raph Preview">
            <a:extLst>
              <a:ext uri="{FF2B5EF4-FFF2-40B4-BE49-F238E27FC236}">
                <a16:creationId xmlns:a16="http://schemas.microsoft.com/office/drawing/2014/main" id="{4618E2FE-C65A-414D-85FD-A57ED4ADA67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5003" y="4083306"/>
            <a:ext cx="2326636" cy="23266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C5C805F-0BD2-4678-AA4B-3B8C806CB19F}"/>
              </a:ext>
            </a:extLst>
          </p:cNvPr>
          <p:cNvSpPr txBox="1"/>
          <p:nvPr/>
        </p:nvSpPr>
        <p:spPr>
          <a:xfrm>
            <a:off x="1881399"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=-0.4</a:t>
            </a:r>
          </a:p>
        </p:txBody>
      </p:sp>
      <p:sp>
        <p:nvSpPr>
          <p:cNvPr id="9" name="TextBox 8">
            <a:extLst>
              <a:ext uri="{FF2B5EF4-FFF2-40B4-BE49-F238E27FC236}">
                <a16:creationId xmlns:a16="http://schemas.microsoft.com/office/drawing/2014/main" id="{4DCE859C-BED5-45BD-81B3-1A86C231E39D}"/>
              </a:ext>
            </a:extLst>
          </p:cNvPr>
          <p:cNvSpPr txBox="1"/>
          <p:nvPr/>
        </p:nvSpPr>
        <p:spPr>
          <a:xfrm>
            <a:off x="6843029" y="3735832"/>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0.4</a:t>
            </a:r>
          </a:p>
        </p:txBody>
      </p:sp>
      <p:sp>
        <p:nvSpPr>
          <p:cNvPr id="10" name="TextBox 9">
            <a:extLst>
              <a:ext uri="{FF2B5EF4-FFF2-40B4-BE49-F238E27FC236}">
                <a16:creationId xmlns:a16="http://schemas.microsoft.com/office/drawing/2014/main" id="{8102ED34-8C30-4071-BA2A-7448FABF6DC4}"/>
              </a:ext>
            </a:extLst>
          </p:cNvPr>
          <p:cNvSpPr txBox="1"/>
          <p:nvPr/>
        </p:nvSpPr>
        <p:spPr>
          <a:xfrm>
            <a:off x="4548244"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a:t>
            </a:r>
          </a:p>
        </p:txBody>
      </p:sp>
      <p:pic>
        <p:nvPicPr>
          <p:cNvPr id="4" name="Picture 2" descr="Graph Preview">
            <a:extLst>
              <a:ext uri="{FF2B5EF4-FFF2-40B4-BE49-F238E27FC236}">
                <a16:creationId xmlns:a16="http://schemas.microsoft.com/office/drawing/2014/main" id="{A3653803-130B-404C-BC8A-4D4895FE307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59643" y="4083306"/>
            <a:ext cx="2326636" cy="232663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80147F0-946D-4579-8BBB-564256A92E2E}"/>
              </a:ext>
            </a:extLst>
          </p:cNvPr>
          <p:cNvSpPr txBox="1"/>
          <p:nvPr/>
        </p:nvSpPr>
        <p:spPr>
          <a:xfrm>
            <a:off x="9388589" y="3772299"/>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4.0</a:t>
            </a:r>
          </a:p>
        </p:txBody>
      </p:sp>
      <p:sp>
        <p:nvSpPr>
          <p:cNvPr id="13" name="Rectangle 12">
            <a:extLst>
              <a:ext uri="{FF2B5EF4-FFF2-40B4-BE49-F238E27FC236}">
                <a16:creationId xmlns:a16="http://schemas.microsoft.com/office/drawing/2014/main" id="{ABFB9E8F-F7FC-424D-A8CF-36325F97EE29}"/>
              </a:ext>
            </a:extLst>
          </p:cNvPr>
          <p:cNvSpPr/>
          <p:nvPr/>
        </p:nvSpPr>
        <p:spPr>
          <a:xfrm>
            <a:off x="4152010" y="6459522"/>
            <a:ext cx="3914148" cy="523220"/>
          </a:xfrm>
          <a:prstGeom prst="rect">
            <a:avLst/>
          </a:prstGeom>
        </p:spPr>
        <p:txBody>
          <a:bodyPr wrap="none">
            <a:spAutoFit/>
          </a:bodyPr>
          <a:lstStyle/>
          <a:p>
            <a:r>
              <a:rPr lang="en-US" sz="1400" dirty="0">
                <a:hlinkClick r:id="rId6"/>
              </a:rPr>
              <a:t>https://www.desmos.com/calculator/ruvtlp9zk6</a:t>
            </a:r>
            <a:endParaRPr lang="en-US" sz="1400" dirty="0"/>
          </a:p>
          <a:p>
            <a:endParaRPr lang="en-US" sz="1400" dirty="0"/>
          </a:p>
        </p:txBody>
      </p:sp>
      <p:pic>
        <p:nvPicPr>
          <p:cNvPr id="14" name="Picture 2">
            <a:extLst>
              <a:ext uri="{FF2B5EF4-FFF2-40B4-BE49-F238E27FC236}">
                <a16:creationId xmlns:a16="http://schemas.microsoft.com/office/drawing/2014/main" id="{747B9865-9166-402B-AAB3-4C545E897CD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602440" y="4083308"/>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5" name="Picture 2" descr="Graph Preview">
            <a:extLst>
              <a:ext uri="{FF2B5EF4-FFF2-40B4-BE49-F238E27FC236}">
                <a16:creationId xmlns:a16="http://schemas.microsoft.com/office/drawing/2014/main" id="{BBCDD046-A597-463F-BA57-12EBEBD8D2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4319" y="4083306"/>
            <a:ext cx="2326637" cy="2326637"/>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icture 4" descr="Graph Preview">
            <a:extLst>
              <a:ext uri="{FF2B5EF4-FFF2-40B4-BE49-F238E27FC236}">
                <a16:creationId xmlns:a16="http://schemas.microsoft.com/office/drawing/2014/main" id="{A1A4745A-CF49-4BEF-92C1-90FD38058F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708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7" name="Picture 2" descr="Graph Preview">
            <a:extLst>
              <a:ext uri="{FF2B5EF4-FFF2-40B4-BE49-F238E27FC236}">
                <a16:creationId xmlns:a16="http://schemas.microsoft.com/office/drawing/2014/main" id="{ED9943DF-D0A6-46D3-93A2-ABC66236744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7172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231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E00-A0BB-4113-95F1-6723B0054DAC}"/>
              </a:ext>
            </a:extLst>
          </p:cNvPr>
          <p:cNvSpPr>
            <a:spLocks noGrp="1"/>
          </p:cNvSpPr>
          <p:nvPr>
            <p:ph type="title"/>
          </p:nvPr>
        </p:nvSpPr>
        <p:spPr/>
        <p:txBody>
          <a:bodyPr/>
          <a:lstStyle/>
          <a:p>
            <a:r>
              <a:rPr lang="en-US" dirty="0"/>
              <a:t>The Essence of Gradient Descent</a:t>
            </a:r>
          </a:p>
        </p:txBody>
      </p:sp>
      <p:sp>
        <p:nvSpPr>
          <p:cNvPr id="3" name="Content Placeholder 2">
            <a:extLst>
              <a:ext uri="{FF2B5EF4-FFF2-40B4-BE49-F238E27FC236}">
                <a16:creationId xmlns:a16="http://schemas.microsoft.com/office/drawing/2014/main" id="{1AC8FB15-4003-464E-8552-E22F8D77542B}"/>
              </a:ext>
            </a:extLst>
          </p:cNvPr>
          <p:cNvSpPr>
            <a:spLocks noGrp="1"/>
          </p:cNvSpPr>
          <p:nvPr>
            <p:ph sz="quarter" idx="10"/>
          </p:nvPr>
        </p:nvSpPr>
        <p:spPr>
          <a:xfrm>
            <a:off x="539495" y="1274885"/>
            <a:ext cx="10837342" cy="2611315"/>
          </a:xfrm>
        </p:spPr>
        <p:txBody>
          <a:bodyPr>
            <a:normAutofit fontScale="92500" lnSpcReduction="20000"/>
          </a:bodyPr>
          <a:lstStyle/>
          <a:p>
            <a:pPr marL="0" indent="0">
              <a:buNone/>
            </a:pPr>
            <a:r>
              <a:rPr lang="en-US" sz="1600" dirty="0"/>
              <a:t>Starting our search in a random or arbitrary location, we want it to </a:t>
            </a:r>
            <a:r>
              <a:rPr lang="en-US" sz="1600" i="1" dirty="0"/>
              <a:t>step</a:t>
            </a:r>
            <a:r>
              <a:rPr lang="en-US" sz="1600" dirty="0"/>
              <a:t> towards the local minimum.</a:t>
            </a:r>
          </a:p>
          <a:p>
            <a:pPr marL="0" indent="0">
              <a:buNone/>
            </a:pPr>
            <a:r>
              <a:rPr lang="en-US" sz="1600" dirty="0"/>
              <a:t>The slope is like a compass providing direction to the local minimum/maximum. We step in directions that make the slope smaller, leading it to 0. </a:t>
            </a:r>
          </a:p>
          <a:p>
            <a:pPr marL="0" indent="0">
              <a:buNone/>
            </a:pPr>
            <a:r>
              <a:rPr lang="en-US" sz="1600" dirty="0"/>
              <a:t>To make this process quicker, we can take bigger steps for bigger slopes, and smaller steps for smaller slopes. </a:t>
            </a:r>
          </a:p>
          <a:p>
            <a:pPr marL="0" indent="0">
              <a:buNone/>
            </a:pPr>
            <a:r>
              <a:rPr lang="en-US" sz="1600" dirty="0"/>
              <a:t>This is the basic idea behind gradient descent. </a:t>
            </a:r>
          </a:p>
          <a:p>
            <a:endParaRPr lang="en-US" sz="1600" dirty="0"/>
          </a:p>
        </p:txBody>
      </p:sp>
      <p:sp>
        <p:nvSpPr>
          <p:cNvPr id="14" name="TextBox 13">
            <a:extLst>
              <a:ext uri="{FF2B5EF4-FFF2-40B4-BE49-F238E27FC236}">
                <a16:creationId xmlns:a16="http://schemas.microsoft.com/office/drawing/2014/main" id="{9DF34BEE-3C2B-4204-A43C-85072921CE7D}"/>
              </a:ext>
            </a:extLst>
          </p:cNvPr>
          <p:cNvSpPr txBox="1"/>
          <p:nvPr/>
        </p:nvSpPr>
        <p:spPr>
          <a:xfrm>
            <a:off x="1881399"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=-0.4</a:t>
            </a:r>
          </a:p>
        </p:txBody>
      </p:sp>
      <p:sp>
        <p:nvSpPr>
          <p:cNvPr id="15" name="TextBox 14">
            <a:extLst>
              <a:ext uri="{FF2B5EF4-FFF2-40B4-BE49-F238E27FC236}">
                <a16:creationId xmlns:a16="http://schemas.microsoft.com/office/drawing/2014/main" id="{3186613C-FD26-4B2B-B124-D991B35BAFB2}"/>
              </a:ext>
            </a:extLst>
          </p:cNvPr>
          <p:cNvSpPr txBox="1"/>
          <p:nvPr/>
        </p:nvSpPr>
        <p:spPr>
          <a:xfrm>
            <a:off x="6843029" y="3735832"/>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0.4</a:t>
            </a:r>
          </a:p>
        </p:txBody>
      </p:sp>
      <p:sp>
        <p:nvSpPr>
          <p:cNvPr id="16" name="TextBox 15">
            <a:extLst>
              <a:ext uri="{FF2B5EF4-FFF2-40B4-BE49-F238E27FC236}">
                <a16:creationId xmlns:a16="http://schemas.microsoft.com/office/drawing/2014/main" id="{CDC5099D-4EEC-44B8-AA0A-916F2DD2CA8C}"/>
              </a:ext>
            </a:extLst>
          </p:cNvPr>
          <p:cNvSpPr txBox="1"/>
          <p:nvPr/>
        </p:nvSpPr>
        <p:spPr>
          <a:xfrm>
            <a:off x="4548244"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a:t>
            </a:r>
          </a:p>
        </p:txBody>
      </p:sp>
      <p:sp>
        <p:nvSpPr>
          <p:cNvPr id="18" name="TextBox 17">
            <a:extLst>
              <a:ext uri="{FF2B5EF4-FFF2-40B4-BE49-F238E27FC236}">
                <a16:creationId xmlns:a16="http://schemas.microsoft.com/office/drawing/2014/main" id="{95586437-E9DC-4F20-AA65-825FFF667292}"/>
              </a:ext>
            </a:extLst>
          </p:cNvPr>
          <p:cNvSpPr txBox="1"/>
          <p:nvPr/>
        </p:nvSpPr>
        <p:spPr>
          <a:xfrm>
            <a:off x="9388589" y="3772299"/>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4.0</a:t>
            </a:r>
          </a:p>
        </p:txBody>
      </p:sp>
      <p:sp>
        <p:nvSpPr>
          <p:cNvPr id="19" name="Rectangle 18">
            <a:extLst>
              <a:ext uri="{FF2B5EF4-FFF2-40B4-BE49-F238E27FC236}">
                <a16:creationId xmlns:a16="http://schemas.microsoft.com/office/drawing/2014/main" id="{934A7BAA-CEC5-4E05-9029-DCCB92894366}"/>
              </a:ext>
            </a:extLst>
          </p:cNvPr>
          <p:cNvSpPr/>
          <p:nvPr/>
        </p:nvSpPr>
        <p:spPr>
          <a:xfrm>
            <a:off x="4152010" y="6459522"/>
            <a:ext cx="3914148" cy="523220"/>
          </a:xfrm>
          <a:prstGeom prst="rect">
            <a:avLst/>
          </a:prstGeom>
        </p:spPr>
        <p:txBody>
          <a:bodyPr wrap="none">
            <a:spAutoFit/>
          </a:bodyPr>
          <a:lstStyle/>
          <a:p>
            <a:r>
              <a:rPr lang="en-US" sz="1400" dirty="0">
                <a:hlinkClick r:id="rId2"/>
              </a:rPr>
              <a:t>https://www.desmos.com/calculator/ruvtlp9zk6</a:t>
            </a:r>
            <a:endParaRPr lang="en-US" sz="1400" dirty="0"/>
          </a:p>
          <a:p>
            <a:endParaRPr lang="en-US" sz="1400" dirty="0"/>
          </a:p>
        </p:txBody>
      </p:sp>
      <p:pic>
        <p:nvPicPr>
          <p:cNvPr id="20" name="Picture 2">
            <a:extLst>
              <a:ext uri="{FF2B5EF4-FFF2-40B4-BE49-F238E27FC236}">
                <a16:creationId xmlns:a16="http://schemas.microsoft.com/office/drawing/2014/main" id="{451CE453-2704-41D3-AF47-F4D65A9F90C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602440" y="4083308"/>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1" name="Picture 2" descr="Graph Preview">
            <a:extLst>
              <a:ext uri="{FF2B5EF4-FFF2-40B4-BE49-F238E27FC236}">
                <a16:creationId xmlns:a16="http://schemas.microsoft.com/office/drawing/2014/main" id="{C63F9CFD-99E8-4BA1-B8B8-D9CCFE2BA7D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4319" y="4083306"/>
            <a:ext cx="2326637" cy="2326637"/>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2" name="Picture 4" descr="Graph Preview">
            <a:extLst>
              <a:ext uri="{FF2B5EF4-FFF2-40B4-BE49-F238E27FC236}">
                <a16:creationId xmlns:a16="http://schemas.microsoft.com/office/drawing/2014/main" id="{EA73EAC6-2ECE-499C-B7B2-F5B3510F19A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8708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3" name="Picture 2" descr="Graph Preview">
            <a:extLst>
              <a:ext uri="{FF2B5EF4-FFF2-40B4-BE49-F238E27FC236}">
                <a16:creationId xmlns:a16="http://schemas.microsoft.com/office/drawing/2014/main" id="{C6CDD571-1F35-462C-94C2-D1FCB840899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7172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00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9CB92-E5E6-972C-611F-89152F1A12B9}"/>
              </a:ext>
            </a:extLst>
          </p:cNvPr>
          <p:cNvSpPr>
            <a:spLocks noGrp="1"/>
          </p:cNvSpPr>
          <p:nvPr>
            <p:ph type="title"/>
          </p:nvPr>
        </p:nvSpPr>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4A3289F-A1BF-2A79-140B-76787FE2CD7E}"/>
              </a:ext>
            </a:extLst>
          </p:cNvPr>
          <p:cNvSpPr>
            <a:spLocks noGrp="1"/>
          </p:cNvSpPr>
          <p:nvPr>
            <p:ph sz="quarter" idx="10"/>
          </p:nvPr>
        </p:nvSpPr>
        <p:spPr/>
        <p:txBody>
          <a:bodyPr/>
          <a:lstStyle/>
          <a:p>
            <a:r>
              <a:rPr lang="en-US" dirty="0"/>
              <a:t>Let’s perform gradient descent to find the local minimum of this function. </a:t>
            </a:r>
          </a:p>
        </p:txBody>
      </p:sp>
      <p:pic>
        <p:nvPicPr>
          <p:cNvPr id="4" name="Picture 6">
            <a:extLst>
              <a:ext uri="{FF2B5EF4-FFF2-40B4-BE49-F238E27FC236}">
                <a16:creationId xmlns:a16="http://schemas.microsoft.com/office/drawing/2014/main" id="{3D737FC9-8D4F-5C88-DC0C-A1C7166427A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646078" y="1393172"/>
            <a:ext cx="4831165" cy="4831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83308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pPr marL="0" indent="0">
              <a:buNone/>
            </a:pPr>
            <a:r>
              <a:rPr lang="en-US" b="1" dirty="0"/>
              <a:t>Let’s walk this through:</a:t>
            </a:r>
          </a:p>
          <a:p>
            <a:pPr marL="0" indent="0">
              <a:buNone/>
            </a:pPr>
            <a:r>
              <a:rPr lang="en-US" dirty="0"/>
              <a:t>We declare our function and derivative of our function. </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4739054" y="2857500"/>
            <a:ext cx="1160584" cy="1274885"/>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99657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pPr marL="0" indent="0">
              <a:buNone/>
            </a:pPr>
            <a:r>
              <a:rPr lang="en-US" b="1" dirty="0"/>
              <a:t>Let’s walk this through:</a:t>
            </a:r>
          </a:p>
          <a:p>
            <a:pPr marL="0" indent="0">
              <a:buNone/>
            </a:pPr>
            <a:r>
              <a:rPr lang="en-US" b="1" i="1" dirty="0"/>
              <a:t>L</a:t>
            </a:r>
            <a:r>
              <a:rPr lang="en-US" dirty="0"/>
              <a:t> is our </a:t>
            </a:r>
            <a:r>
              <a:rPr lang="en-US" sz="1700" b="1" dirty="0">
                <a:solidFill>
                  <a:srgbClr val="D24726"/>
                </a:solidFill>
                <a:latin typeface="Segoe UI Semibold" panose="020B0702040204020203" pitchFamily="34" charset="0"/>
                <a:cs typeface="Segoe UI Semibold" panose="020B0702040204020203" pitchFamily="34" charset="0"/>
              </a:rPr>
              <a:t>learning rate</a:t>
            </a:r>
            <a:r>
              <a:rPr lang="en-US" dirty="0"/>
              <a:t>, which scales how small our steps are. Smaller value means smaller steps. Having this too small can make this slow and require more iterations. Having it too large will cause it to keep stepping over the local minimum. </a:t>
            </a:r>
          </a:p>
          <a:p>
            <a:pPr marL="0" indent="0">
              <a:buNone/>
            </a:pPr>
            <a:r>
              <a:rPr lang="en-US" b="1" dirty="0"/>
              <a:t>Epochs</a:t>
            </a:r>
            <a:r>
              <a:rPr lang="en-US" dirty="0"/>
              <a:t> is a fancy name for number of iterations. You need enough so the search doesn’t stop prematurely. </a:t>
            </a:r>
          </a:p>
          <a:p>
            <a:endParaRPr lang="en-US" dirty="0"/>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a:endCxn id="6" idx="1"/>
          </p:cNvCxnSpPr>
          <p:nvPr/>
        </p:nvCxnSpPr>
        <p:spPr>
          <a:xfrm>
            <a:off x="5225142" y="3015465"/>
            <a:ext cx="674496" cy="1749965"/>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559347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IV</a:t>
            </a:r>
            <a:br>
              <a:rPr lang="en-US" sz="4400" dirty="0">
                <a:solidFill>
                  <a:schemeClr val="bg1"/>
                </a:solidFill>
              </a:rPr>
            </a:br>
            <a:r>
              <a:rPr lang="en-US" sz="4400" dirty="0">
                <a:solidFill>
                  <a:schemeClr val="bg1"/>
                </a:solidFill>
              </a:rPr>
              <a:t>Derivatives and Gradient Descent</a:t>
            </a:r>
          </a:p>
        </p:txBody>
      </p:sp>
    </p:spTree>
    <p:extLst>
      <p:ext uri="{BB962C8B-B14F-4D97-AF65-F5344CB8AC3E}">
        <p14:creationId xmlns:p14="http://schemas.microsoft.com/office/powerpoint/2010/main" val="40743812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pPr marL="0" indent="0">
              <a:buNone/>
            </a:pPr>
            <a:r>
              <a:rPr lang="en-US" b="1" dirty="0"/>
              <a:t>Let’s walk this through:</a:t>
            </a:r>
          </a:p>
          <a:p>
            <a:pPr marL="0" indent="0">
              <a:buNone/>
            </a:pPr>
            <a:r>
              <a:rPr lang="en-US" dirty="0"/>
              <a:t>We start x at a random or arbitrary location. If there are several local minimums, this could have an impact on our answer. </a:t>
            </a:r>
          </a:p>
          <a:p>
            <a:pPr marL="0" indent="0">
              <a:buNone/>
            </a:pPr>
            <a:r>
              <a:rPr lang="en-US" dirty="0"/>
              <a:t>Fortunately, this problem only has one local minimum.</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5060022" y="2578813"/>
            <a:ext cx="839616" cy="2573479"/>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53976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pPr marL="0" indent="0">
              <a:buNone/>
            </a:pPr>
            <a:r>
              <a:rPr lang="en-US" b="1" dirty="0"/>
              <a:t>Let’s walk this through:</a:t>
            </a:r>
          </a:p>
          <a:p>
            <a:pPr marL="0" indent="0">
              <a:buNone/>
            </a:pPr>
            <a:r>
              <a:rPr lang="en-US" dirty="0"/>
              <a:t>We use the derivative to calculate the slope and figure out which direction to step </a:t>
            </a:r>
            <a:r>
              <a:rPr lang="en-US" i="1" dirty="0"/>
              <a:t>x</a:t>
            </a:r>
            <a:r>
              <a:rPr lang="en-US" dirty="0"/>
              <a:t> towards and by how much.</a:t>
            </a:r>
          </a:p>
          <a:p>
            <a:pPr marL="0" indent="0">
              <a:buNone/>
            </a:pPr>
            <a:r>
              <a:rPr lang="en-US" dirty="0"/>
              <a:t>This means repeatedly subtracting the (slope * learning rate) from </a:t>
            </a:r>
            <a:r>
              <a:rPr lang="en-US" i="1" dirty="0"/>
              <a:t>x</a:t>
            </a:r>
            <a:r>
              <a:rPr lang="en-US" dirty="0"/>
              <a:t> to progress towards the minimum. </a:t>
            </a:r>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5178175" y="3744930"/>
            <a:ext cx="721463" cy="1820601"/>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18959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9D886-5D21-A33B-CCA8-0EEFE0AD272B}"/>
              </a:ext>
            </a:extLst>
          </p:cNvPr>
          <p:cNvSpPr>
            <a:spLocks noGrp="1"/>
          </p:cNvSpPr>
          <p:nvPr>
            <p:ph type="title"/>
          </p:nvPr>
        </p:nvSpPr>
        <p:spPr/>
        <p:txBody>
          <a:bodyPr/>
          <a:lstStyle/>
          <a:p>
            <a:r>
              <a:rPr lang="en-US" dirty="0"/>
              <a:t>Gradient Descent – A Metaphor</a:t>
            </a:r>
          </a:p>
        </p:txBody>
      </p:sp>
      <p:sp>
        <p:nvSpPr>
          <p:cNvPr id="3" name="Content Placeholder 2">
            <a:extLst>
              <a:ext uri="{FF2B5EF4-FFF2-40B4-BE49-F238E27FC236}">
                <a16:creationId xmlns:a16="http://schemas.microsoft.com/office/drawing/2014/main" id="{8441CEE7-0E0E-4D43-E4CE-B5E8FC28105D}"/>
              </a:ext>
            </a:extLst>
          </p:cNvPr>
          <p:cNvSpPr>
            <a:spLocks noGrp="1"/>
          </p:cNvSpPr>
          <p:nvPr>
            <p:ph sz="quarter" idx="10"/>
          </p:nvPr>
        </p:nvSpPr>
        <p:spPr>
          <a:xfrm>
            <a:off x="539495" y="1435607"/>
            <a:ext cx="6117979" cy="4820813"/>
          </a:xfrm>
        </p:spPr>
        <p:txBody>
          <a:bodyPr>
            <a:normAutofit/>
          </a:bodyPr>
          <a:lstStyle/>
          <a:p>
            <a:r>
              <a:rPr lang="en-US" b="1" dirty="0">
                <a:solidFill>
                  <a:schemeClr val="tx1"/>
                </a:solidFill>
              </a:rPr>
              <a:t>Here’s another way to think of gradient descent. </a:t>
            </a:r>
          </a:p>
          <a:p>
            <a:r>
              <a:rPr lang="en-US" dirty="0">
                <a:solidFill>
                  <a:schemeClr val="tx1"/>
                </a:solidFill>
              </a:rPr>
              <a:t>Imagine</a:t>
            </a:r>
            <a:r>
              <a:rPr lang="en-US" b="1" dirty="0">
                <a:solidFill>
                  <a:schemeClr val="tx1"/>
                </a:solidFill>
              </a:rPr>
              <a:t> </a:t>
            </a:r>
            <a:r>
              <a:rPr lang="en-US" dirty="0">
                <a:solidFill>
                  <a:schemeClr val="tx1"/>
                </a:solidFill>
              </a:rPr>
              <a:t>you are in the mountains at night with a flashlight and want to get to the lowest point.</a:t>
            </a:r>
          </a:p>
          <a:p>
            <a:r>
              <a:rPr lang="en-US" dirty="0">
                <a:solidFill>
                  <a:schemeClr val="tx1"/>
                </a:solidFill>
              </a:rPr>
              <a:t>You can only see immediately around you, but you step in directions that slope downwards. </a:t>
            </a:r>
          </a:p>
          <a:p>
            <a:r>
              <a:rPr lang="en-US" dirty="0">
                <a:solidFill>
                  <a:schemeClr val="tx1"/>
                </a:solidFill>
              </a:rPr>
              <a:t>You take bigger steps for bigger slopes, and smaller steps for smaller slopes. </a:t>
            </a:r>
          </a:p>
          <a:p>
            <a:r>
              <a:rPr lang="en-US" dirty="0">
                <a:solidFill>
                  <a:schemeClr val="tx1"/>
                </a:solidFill>
              </a:rPr>
              <a:t>Ultimately, you get to the bottom!</a:t>
            </a:r>
          </a:p>
          <a:p>
            <a:endParaRPr lang="en-US" dirty="0">
              <a:solidFill>
                <a:schemeClr val="tx1"/>
              </a:solidFill>
            </a:endParaRPr>
          </a:p>
        </p:txBody>
      </p:sp>
      <p:pic>
        <p:nvPicPr>
          <p:cNvPr id="1026" name="Picture 2">
            <a:extLst>
              <a:ext uri="{FF2B5EF4-FFF2-40B4-BE49-F238E27FC236}">
                <a16:creationId xmlns:a16="http://schemas.microsoft.com/office/drawing/2014/main" id="{960A21FC-9C87-3311-201B-08509E2F17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6315"/>
          <a:stretch/>
        </p:blipFill>
        <p:spPr bwMode="auto">
          <a:xfrm>
            <a:off x="6840465" y="1572126"/>
            <a:ext cx="4677766" cy="31442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74F4FD3-3C67-100A-E6F2-4827100081CB}"/>
              </a:ext>
            </a:extLst>
          </p:cNvPr>
          <p:cNvSpPr txBox="1"/>
          <p:nvPr/>
        </p:nvSpPr>
        <p:spPr>
          <a:xfrm>
            <a:off x="3192379" y="770021"/>
            <a:ext cx="0" cy="0"/>
          </a:xfrm>
          <a:prstGeom prst="rect">
            <a:avLst/>
          </a:prstGeom>
        </p:spPr>
        <p:txBody>
          <a:bodyPr vert="horz" wrap="none" lIns="91440" tIns="45720" rIns="91440" bIns="45720" rtlCol="0">
            <a:normAutofit fontScale="25000" lnSpcReduction="20000"/>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455874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9D886-5D21-A33B-CCA8-0EEFE0AD272B}"/>
              </a:ext>
            </a:extLst>
          </p:cNvPr>
          <p:cNvSpPr>
            <a:spLocks noGrp="1"/>
          </p:cNvSpPr>
          <p:nvPr>
            <p:ph type="title"/>
          </p:nvPr>
        </p:nvSpPr>
        <p:spPr/>
        <p:txBody>
          <a:bodyPr/>
          <a:lstStyle/>
          <a:p>
            <a:r>
              <a:rPr lang="en-US" dirty="0"/>
              <a:t>Gradient Descent – A Metaphor</a:t>
            </a:r>
          </a:p>
        </p:txBody>
      </p:sp>
      <p:sp>
        <p:nvSpPr>
          <p:cNvPr id="3" name="Content Placeholder 2">
            <a:extLst>
              <a:ext uri="{FF2B5EF4-FFF2-40B4-BE49-F238E27FC236}">
                <a16:creationId xmlns:a16="http://schemas.microsoft.com/office/drawing/2014/main" id="{8441CEE7-0E0E-4D43-E4CE-B5E8FC28105D}"/>
              </a:ext>
            </a:extLst>
          </p:cNvPr>
          <p:cNvSpPr>
            <a:spLocks noGrp="1"/>
          </p:cNvSpPr>
          <p:nvPr>
            <p:ph sz="quarter" idx="10"/>
          </p:nvPr>
        </p:nvSpPr>
        <p:spPr>
          <a:xfrm>
            <a:off x="539495" y="1435607"/>
            <a:ext cx="6117979" cy="4820813"/>
          </a:xfrm>
        </p:spPr>
        <p:txBody>
          <a:bodyPr>
            <a:normAutofit lnSpcReduction="10000"/>
          </a:bodyPr>
          <a:lstStyle/>
          <a:p>
            <a:r>
              <a:rPr lang="en-US" b="1" dirty="0">
                <a:solidFill>
                  <a:schemeClr val="tx1"/>
                </a:solidFill>
              </a:rPr>
              <a:t>Metaphorically, that flashlight is your derivative function that tells you the slope around you. </a:t>
            </a:r>
          </a:p>
          <a:p>
            <a:r>
              <a:rPr lang="en-US" dirty="0">
                <a:solidFill>
                  <a:schemeClr val="tx1"/>
                </a:solidFill>
              </a:rPr>
              <a:t>The steps are a fraction of the slope (the learning rate), but having that fraction too large is like having a giant unable to get to the lowest point. </a:t>
            </a:r>
          </a:p>
          <a:p>
            <a:r>
              <a:rPr lang="en-US" dirty="0">
                <a:solidFill>
                  <a:schemeClr val="tx1"/>
                </a:solidFill>
              </a:rPr>
              <a:t>Having that fraction too small is like having an ant that can find the minimum more precisely, but takes much longer and requires more steps. </a:t>
            </a:r>
          </a:p>
          <a:p>
            <a:r>
              <a:rPr lang="en-US" dirty="0">
                <a:solidFill>
                  <a:schemeClr val="tx1"/>
                </a:solidFill>
              </a:rPr>
              <a:t>You need to find an agreeable step size between the two by choosing the right learning rate. </a:t>
            </a:r>
          </a:p>
        </p:txBody>
      </p:sp>
      <p:pic>
        <p:nvPicPr>
          <p:cNvPr id="1026" name="Picture 2">
            <a:extLst>
              <a:ext uri="{FF2B5EF4-FFF2-40B4-BE49-F238E27FC236}">
                <a16:creationId xmlns:a16="http://schemas.microsoft.com/office/drawing/2014/main" id="{960A21FC-9C87-3311-201B-08509E2F17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6315"/>
          <a:stretch/>
        </p:blipFill>
        <p:spPr bwMode="auto">
          <a:xfrm>
            <a:off x="6840465" y="1572126"/>
            <a:ext cx="4677766" cy="31442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74F4FD3-3C67-100A-E6F2-4827100081CB}"/>
              </a:ext>
            </a:extLst>
          </p:cNvPr>
          <p:cNvSpPr txBox="1"/>
          <p:nvPr/>
        </p:nvSpPr>
        <p:spPr>
          <a:xfrm>
            <a:off x="3192379" y="770021"/>
            <a:ext cx="0" cy="0"/>
          </a:xfrm>
          <a:prstGeom prst="rect">
            <a:avLst/>
          </a:prstGeom>
        </p:spPr>
        <p:txBody>
          <a:bodyPr vert="horz" wrap="none" lIns="91440" tIns="45720" rIns="91440" bIns="45720" rtlCol="0">
            <a:normAutofit fontScale="25000" lnSpcReduction="20000"/>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58717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64A51-8F86-4A1D-9137-B10B39AE8E41}"/>
              </a:ext>
            </a:extLst>
          </p:cNvPr>
          <p:cNvSpPr>
            <a:spLocks noGrp="1"/>
          </p:cNvSpPr>
          <p:nvPr>
            <p:ph type="title"/>
          </p:nvPr>
        </p:nvSpPr>
        <p:spPr/>
        <p:txBody>
          <a:bodyPr>
            <a:normAutofit fontScale="90000"/>
          </a:bodyPr>
          <a:lstStyle/>
          <a:p>
            <a:r>
              <a:rPr lang="en-US" dirty="0"/>
              <a:t>Multivariable Gradient Descent: Partial Derivatives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D3F165-0095-4AC1-B2E5-4A192430C0AB}"/>
                  </a:ext>
                </a:extLst>
              </p:cNvPr>
              <p:cNvSpPr>
                <a:spLocks noGrp="1"/>
              </p:cNvSpPr>
              <p:nvPr>
                <p:ph sz="quarter" idx="10"/>
              </p:nvPr>
            </p:nvSpPr>
            <p:spPr>
              <a:xfrm>
                <a:off x="539495" y="1435607"/>
                <a:ext cx="6816801" cy="5119305"/>
              </a:xfrm>
            </p:spPr>
            <p:txBody>
              <a:bodyPr>
                <a:noAutofit/>
              </a:bodyPr>
              <a:lstStyle/>
              <a:p>
                <a:pPr marL="0" indent="0">
                  <a:buNone/>
                </a:pPr>
                <a:r>
                  <a:rPr lang="en-US" sz="1600" dirty="0"/>
                  <a:t>Often in machine learning, we are dealing with hundreds, thousands, or millions of coefficients variables, so let’s observe a nonlinear multivariable function: </a:t>
                </a:r>
              </a:p>
              <a:p>
                <a:pPr marL="0" indent="0">
                  <a:buNone/>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𝑥</m:t>
                          </m:r>
                          <m:r>
                            <a:rPr lang="en-US" sz="1600" dirty="0">
                              <a:latin typeface="Cambria Math" panose="02040503050406030204" pitchFamily="18" charset="0"/>
                            </a:rPr>
                            <m:t>,</m:t>
                          </m:r>
                          <m:r>
                            <a:rPr lang="en-US" sz="1600" i="1" dirty="0">
                              <a:latin typeface="Cambria Math" panose="02040503050406030204" pitchFamily="18" charset="0"/>
                            </a:rPr>
                            <m:t>𝑦</m:t>
                          </m:r>
                          <m:r>
                            <a:rPr lang="en-US" sz="1600" dirty="0">
                              <a:latin typeface="Cambria Math" panose="02040503050406030204" pitchFamily="18" charset="0"/>
                            </a:rPr>
                            <m:t>,</m:t>
                          </m:r>
                          <m:r>
                            <a:rPr lang="en-US" sz="1600" i="1" dirty="0">
                              <a:latin typeface="Cambria Math" panose="02040503050406030204" pitchFamily="18" charset="0"/>
                            </a:rPr>
                            <m:t>𝑧</m:t>
                          </m:r>
                        </m:e>
                      </m:d>
                      <m:r>
                        <a:rPr lang="en-US" sz="1600" dirty="0">
                          <a:latin typeface="Cambria Math" panose="02040503050406030204" pitchFamily="18" charset="0"/>
                        </a:rPr>
                        <m:t>= </m:t>
                      </m:r>
                      <m:sSup>
                        <m:sSupPr>
                          <m:ctrlPr>
                            <a:rPr lang="en-US" sz="1600" i="1" dirty="0" smtClean="0">
                              <a:latin typeface="Cambria Math" panose="02040503050406030204" pitchFamily="18" charset="0"/>
                            </a:rPr>
                          </m:ctrlPr>
                        </m:sSupPr>
                        <m:e>
                          <m:r>
                            <a:rPr lang="en-US" sz="1600" b="0" i="1" dirty="0" smtClean="0">
                              <a:latin typeface="Cambria Math" panose="02040503050406030204" pitchFamily="18" charset="0"/>
                            </a:rPr>
                            <m:t>(</m:t>
                          </m:r>
                          <m:r>
                            <a:rPr lang="en-US" sz="1600" b="0" i="1" dirty="0" smtClean="0">
                              <a:latin typeface="Cambria Math" panose="02040503050406030204" pitchFamily="18" charset="0"/>
                            </a:rPr>
                            <m:t>𝑥</m:t>
                          </m:r>
                          <m:r>
                            <a:rPr lang="en-US" sz="1600" b="0" i="1" dirty="0" smtClean="0">
                              <a:latin typeface="Cambria Math" panose="02040503050406030204" pitchFamily="18" charset="0"/>
                            </a:rPr>
                            <m:t>+10)</m:t>
                          </m:r>
                        </m:e>
                        <m:sup>
                          <m:r>
                            <a:rPr lang="en-US" sz="1600" b="0" i="0" dirty="0" smtClean="0">
                              <a:latin typeface="Cambria Math" panose="02040503050406030204" pitchFamily="18" charset="0"/>
                            </a:rPr>
                            <m:t>2</m:t>
                          </m:r>
                        </m:sup>
                      </m:sSup>
                      <m:r>
                        <a:rPr lang="en-US" sz="1600" i="0" dirty="0" smtClean="0">
                          <a:latin typeface="Cambria Math" panose="02040503050406030204" pitchFamily="18" charset="0"/>
                        </a:rPr>
                        <m:t>+</m:t>
                      </m:r>
                      <m:r>
                        <a:rPr lang="en-US" sz="1600" b="0" i="1" dirty="0" smtClean="0">
                          <a:latin typeface="Cambria Math" panose="02040503050406030204" pitchFamily="18" charset="0"/>
                        </a:rPr>
                        <m:t> </m:t>
                      </m:r>
                      <m:sSup>
                        <m:sSupPr>
                          <m:ctrlPr>
                            <a:rPr lang="en-US" sz="1600" i="1" dirty="0" smtClean="0">
                              <a:latin typeface="Cambria Math" panose="02040503050406030204" pitchFamily="18" charset="0"/>
                            </a:rPr>
                          </m:ctrlPr>
                        </m:sSupPr>
                        <m:e>
                          <m:r>
                            <a:rPr lang="en-US" sz="1600" b="0" i="1" dirty="0" smtClean="0">
                              <a:latin typeface="Cambria Math" panose="02040503050406030204" pitchFamily="18" charset="0"/>
                            </a:rPr>
                            <m:t>(</m:t>
                          </m:r>
                          <m:r>
                            <a:rPr lang="en-US" sz="1600" i="1" dirty="0" smtClean="0">
                              <a:latin typeface="Cambria Math" panose="02040503050406030204" pitchFamily="18" charset="0"/>
                            </a:rPr>
                            <m:t>𝑦</m:t>
                          </m:r>
                          <m:r>
                            <a:rPr lang="en-US" sz="1600" b="0" i="1" dirty="0" smtClean="0">
                              <a:latin typeface="Cambria Math" panose="02040503050406030204" pitchFamily="18" charset="0"/>
                            </a:rPr>
                            <m:t>−3)</m:t>
                          </m:r>
                        </m:e>
                        <m:sup>
                          <m:r>
                            <a:rPr lang="en-US" sz="1600" i="0" dirty="0" smtClean="0">
                              <a:latin typeface="Cambria Math" panose="02040503050406030204" pitchFamily="18" charset="0"/>
                            </a:rPr>
                            <m:t>2</m:t>
                          </m:r>
                        </m:sup>
                      </m:sSup>
                      <m:r>
                        <a:rPr lang="en-US" sz="1600" i="0" dirty="0" smtClean="0">
                          <a:latin typeface="Cambria Math" panose="02040503050406030204" pitchFamily="18" charset="0"/>
                        </a:rPr>
                        <m:t>+</m:t>
                      </m:r>
                      <m:r>
                        <a:rPr lang="en-US" sz="1600" b="0" i="0" dirty="0" smtClean="0">
                          <a:latin typeface="Cambria Math" panose="02040503050406030204" pitchFamily="18" charset="0"/>
                        </a:rPr>
                        <m:t> </m:t>
                      </m:r>
                      <m:sSup>
                        <m:sSupPr>
                          <m:ctrlPr>
                            <a:rPr lang="en-US" sz="1600" i="1" dirty="0" smtClean="0">
                              <a:latin typeface="Cambria Math" panose="02040503050406030204" pitchFamily="18" charset="0"/>
                            </a:rPr>
                          </m:ctrlPr>
                        </m:sSupPr>
                        <m:e>
                          <m:d>
                            <m:dPr>
                              <m:ctrlPr>
                                <a:rPr lang="en-US" sz="1600" i="1" dirty="0">
                                  <a:latin typeface="Cambria Math" panose="02040503050406030204" pitchFamily="18" charset="0"/>
                                </a:rPr>
                              </m:ctrlPr>
                            </m:dPr>
                            <m:e>
                              <m:r>
                                <a:rPr lang="en-US" sz="1600" dirty="0">
                                  <a:latin typeface="Cambria Math" panose="02040503050406030204" pitchFamily="18" charset="0"/>
                                </a:rPr>
                                <m:t>1</m:t>
                              </m:r>
                              <m:r>
                                <a:rPr lang="en-US" sz="1600" i="0" dirty="0">
                                  <a:latin typeface="Cambria Math" panose="02040503050406030204" pitchFamily="18" charset="0"/>
                                </a:rPr>
                                <m:t>−</m:t>
                              </m:r>
                              <m:r>
                                <a:rPr lang="en-US" sz="1600" i="1" dirty="0">
                                  <a:latin typeface="Cambria Math" panose="02040503050406030204" pitchFamily="18" charset="0"/>
                                </a:rPr>
                                <m:t>𝑧</m:t>
                              </m:r>
                            </m:e>
                          </m:d>
                        </m:e>
                        <m:sup>
                          <m:r>
                            <a:rPr lang="en-US" sz="1600" i="0" dirty="0">
                              <a:latin typeface="Cambria Math" panose="02040503050406030204" pitchFamily="18" charset="0"/>
                            </a:rPr>
                            <m:t>2</m:t>
                          </m:r>
                        </m:sup>
                      </m:sSup>
                    </m:oMath>
                  </m:oMathPara>
                </a14:m>
                <a:endParaRPr lang="en-US" sz="1600" dirty="0"/>
              </a:p>
              <a:p>
                <a:pPr marL="0" indent="0">
                  <a:buNone/>
                </a:pPr>
                <a:r>
                  <a:rPr lang="en-US" sz="1600" dirty="0"/>
                  <a:t>This function has several variables, and we will want to isolate just one of the variables and find its slope.</a:t>
                </a:r>
              </a:p>
              <a:p>
                <a:pPr marL="0" indent="0">
                  <a:buNone/>
                </a:pPr>
                <a14:m>
                  <m:oMathPara xmlns:m="http://schemas.openxmlformats.org/officeDocument/2006/math">
                    <m:oMathParaPr>
                      <m:jc m:val="centerGroup"/>
                    </m:oMathParaPr>
                    <m:oMath xmlns:m="http://schemas.openxmlformats.org/officeDocument/2006/math">
                      <m:f>
                        <m:fPr>
                          <m:ctrlPr>
                            <a:rPr lang="en-US" sz="1600" i="1" dirty="0" smtClean="0">
                              <a:latin typeface="Cambria Math" panose="02040503050406030204" pitchFamily="18" charset="0"/>
                            </a:rPr>
                          </m:ctrlPr>
                        </m:fPr>
                        <m:num>
                          <m:r>
                            <a:rPr lang="en-US" sz="1600" dirty="0" smtClean="0">
                              <a:latin typeface="Cambria Math" panose="02040503050406030204" pitchFamily="18" charset="0"/>
                            </a:rPr>
                            <m:t>ⅆ</m:t>
                          </m:r>
                        </m:num>
                        <m:den>
                          <m:r>
                            <a:rPr lang="en-US" sz="1600" i="0" dirty="0" smtClean="0">
                              <a:latin typeface="Cambria Math" panose="02040503050406030204" pitchFamily="18" charset="0"/>
                            </a:rPr>
                            <m:t>ⅆ</m:t>
                          </m:r>
                          <m:r>
                            <a:rPr lang="en-US" sz="1600" i="1" dirty="0" smtClean="0">
                              <a:latin typeface="Cambria Math" panose="02040503050406030204" pitchFamily="18" charset="0"/>
                            </a:rPr>
                            <m:t>𝑥</m:t>
                          </m:r>
                        </m:den>
                      </m:f>
                      <m:r>
                        <a:rPr lang="en-US" sz="1600" b="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𝑥</m:t>
                          </m:r>
                          <m:r>
                            <a:rPr lang="en-US" sz="1600" i="0" dirty="0" smtClean="0">
                              <a:latin typeface="Cambria Math" panose="02040503050406030204" pitchFamily="18" charset="0"/>
                            </a:rPr>
                            <m:t>,</m:t>
                          </m:r>
                          <m:r>
                            <a:rPr lang="en-US" sz="1600" i="1" dirty="0" smtClean="0">
                              <a:latin typeface="Cambria Math" panose="02040503050406030204" pitchFamily="18" charset="0"/>
                            </a:rPr>
                            <m:t>𝑦</m:t>
                          </m:r>
                          <m:r>
                            <a:rPr lang="en-US" sz="1600" i="0" dirty="0" smtClean="0">
                              <a:latin typeface="Cambria Math" panose="02040503050406030204" pitchFamily="18" charset="0"/>
                            </a:rPr>
                            <m:t>,</m:t>
                          </m:r>
                          <m:r>
                            <a:rPr lang="en-US" sz="1600" i="1" dirty="0" smtClean="0">
                              <a:latin typeface="Cambria Math" panose="02040503050406030204" pitchFamily="18" charset="0"/>
                            </a:rPr>
                            <m:t>𝑧</m:t>
                          </m:r>
                        </m:e>
                      </m:d>
                      <m:r>
                        <a:rPr lang="en-US" sz="1600" i="0" dirty="0" smtClean="0">
                          <a:latin typeface="Cambria Math" panose="02040503050406030204" pitchFamily="18" charset="0"/>
                        </a:rPr>
                        <m:t>=</m:t>
                      </m:r>
                      <m:r>
                        <a:rPr lang="en-US" sz="1600" b="0" i="0" dirty="0" smtClean="0">
                          <a:latin typeface="Cambria Math" panose="02040503050406030204" pitchFamily="18" charset="0"/>
                        </a:rPr>
                        <m:t> </m:t>
                      </m:r>
                      <m:r>
                        <a:rPr lang="en-US" sz="1600" dirty="0" smtClean="0">
                          <a:latin typeface="Cambria Math" panose="02040503050406030204" pitchFamily="18" charset="0"/>
                        </a:rPr>
                        <m:t>2</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𝑥</m:t>
                          </m:r>
                          <m:r>
                            <a:rPr lang="en-US" sz="1600" i="0" dirty="0" smtClean="0">
                              <a:latin typeface="Cambria Math" panose="02040503050406030204" pitchFamily="18" charset="0"/>
                            </a:rPr>
                            <m:t>+10</m:t>
                          </m:r>
                        </m:e>
                      </m:d>
                    </m:oMath>
                  </m:oMathPara>
                </a14:m>
                <a:endParaRPr lang="en-US" sz="1600" dirty="0"/>
              </a:p>
              <a:p>
                <a:pPr marL="0" indent="0">
                  <a:buNone/>
                </a:pPr>
                <a:r>
                  <a:rPr lang="en-US" sz="1600" dirty="0"/>
                  <a:t>Using </a:t>
                </a:r>
                <a:r>
                  <a:rPr lang="en-US" sz="1600" dirty="0" err="1"/>
                  <a:t>SymPy</a:t>
                </a:r>
                <a:r>
                  <a:rPr lang="en-US" sz="1600" dirty="0"/>
                  <a:t>, we can calculate partial derivatives for the each variable using </a:t>
                </a:r>
                <a14:m>
                  <m:oMath xmlns:m="http://schemas.openxmlformats.org/officeDocument/2006/math">
                    <m:f>
                      <m:fPr>
                        <m:ctrlPr>
                          <a:rPr lang="en-US" sz="1600" i="1" dirty="0" smtClean="0">
                            <a:latin typeface="Cambria Math" panose="02040503050406030204" pitchFamily="18" charset="0"/>
                          </a:rPr>
                        </m:ctrlPr>
                      </m:fPr>
                      <m:num>
                        <m:r>
                          <a:rPr lang="en-US" sz="1600" dirty="0">
                            <a:latin typeface="Cambria Math" panose="02040503050406030204" pitchFamily="18" charset="0"/>
                          </a:rPr>
                          <m:t>ⅆ</m:t>
                        </m:r>
                      </m:num>
                      <m:den>
                        <m:r>
                          <a:rPr lang="en-US" sz="1600" i="0" dirty="0">
                            <a:latin typeface="Cambria Math" panose="02040503050406030204" pitchFamily="18" charset="0"/>
                          </a:rPr>
                          <m:t>ⅆ</m:t>
                        </m:r>
                        <m:r>
                          <a:rPr lang="en-US" sz="1600" i="1" dirty="0">
                            <a:latin typeface="Cambria Math" panose="02040503050406030204" pitchFamily="18" charset="0"/>
                          </a:rPr>
                          <m:t>𝑥</m:t>
                        </m:r>
                      </m:den>
                    </m:f>
                    <m:r>
                      <a:rPr lang="en-US" sz="1600" i="0" dirty="0">
                        <a:latin typeface="Cambria Math" panose="02040503050406030204" pitchFamily="18" charset="0"/>
                      </a:rPr>
                      <m:t>,</m:t>
                    </m:r>
                    <m:f>
                      <m:fPr>
                        <m:ctrlPr>
                          <a:rPr lang="en-US" sz="1600" i="1" dirty="0">
                            <a:latin typeface="Cambria Math" panose="02040503050406030204" pitchFamily="18" charset="0"/>
                          </a:rPr>
                        </m:ctrlPr>
                      </m:fPr>
                      <m:num>
                        <m:r>
                          <a:rPr lang="en-US" sz="1600" i="0" dirty="0">
                            <a:latin typeface="Cambria Math" panose="02040503050406030204" pitchFamily="18" charset="0"/>
                          </a:rPr>
                          <m:t>ⅆ</m:t>
                        </m:r>
                      </m:num>
                      <m:den>
                        <m:r>
                          <a:rPr lang="en-US" sz="1600" i="0" dirty="0">
                            <a:latin typeface="Cambria Math" panose="02040503050406030204" pitchFamily="18" charset="0"/>
                          </a:rPr>
                          <m:t>ⅆ</m:t>
                        </m:r>
                        <m:r>
                          <a:rPr lang="en-US" sz="1600" i="1" dirty="0">
                            <a:latin typeface="Cambria Math" panose="02040503050406030204" pitchFamily="18" charset="0"/>
                          </a:rPr>
                          <m:t>𝑦</m:t>
                        </m:r>
                      </m:den>
                    </m:f>
                  </m:oMath>
                </a14:m>
                <a:r>
                  <a:rPr lang="en-US" sz="1600" dirty="0"/>
                  <a:t>, and </a:t>
                </a:r>
                <a14:m>
                  <m:oMath xmlns:m="http://schemas.openxmlformats.org/officeDocument/2006/math">
                    <m:f>
                      <m:fPr>
                        <m:ctrlPr>
                          <a:rPr lang="en-US" sz="1600" i="1" dirty="0" smtClean="0">
                            <a:latin typeface="Cambria Math" panose="02040503050406030204" pitchFamily="18" charset="0"/>
                          </a:rPr>
                        </m:ctrlPr>
                      </m:fPr>
                      <m:num>
                        <m:r>
                          <a:rPr lang="en-US" sz="1600" dirty="0">
                            <a:latin typeface="Cambria Math" panose="02040503050406030204" pitchFamily="18" charset="0"/>
                          </a:rPr>
                          <m:t>ⅆ</m:t>
                        </m:r>
                      </m:num>
                      <m:den>
                        <m:r>
                          <a:rPr lang="en-US" sz="1600" i="0" dirty="0">
                            <a:latin typeface="Cambria Math" panose="02040503050406030204" pitchFamily="18" charset="0"/>
                          </a:rPr>
                          <m:t>ⅆ</m:t>
                        </m:r>
                        <m:r>
                          <a:rPr lang="en-US" sz="1600" i="1" dirty="0">
                            <a:latin typeface="Cambria Math" panose="02040503050406030204" pitchFamily="18" charset="0"/>
                          </a:rPr>
                          <m:t>𝑧</m:t>
                        </m:r>
                      </m:den>
                    </m:f>
                    <m:r>
                      <a:rPr lang="en-US" sz="1600" b="0" i="0" dirty="0" smtClean="0">
                        <a:latin typeface="Cambria Math" panose="02040503050406030204" pitchFamily="18" charset="0"/>
                      </a:rPr>
                      <m:t> </m:t>
                    </m:r>
                  </m:oMath>
                </a14:m>
                <a:r>
                  <a:rPr lang="en-US" sz="1600" dirty="0"/>
                  <a:t> on the function as shown on the right.</a:t>
                </a:r>
              </a:p>
              <a:p>
                <a:endParaRPr lang="en-US" sz="1600" dirty="0"/>
              </a:p>
            </p:txBody>
          </p:sp>
        </mc:Choice>
        <mc:Fallback xmlns="">
          <p:sp>
            <p:nvSpPr>
              <p:cNvPr id="3" name="Content Placeholder 2">
                <a:extLst>
                  <a:ext uri="{FF2B5EF4-FFF2-40B4-BE49-F238E27FC236}">
                    <a16:creationId xmlns:a16="http://schemas.microsoft.com/office/drawing/2014/main" id="{C4D3F165-0095-4AC1-B2E5-4A192430C0AB}"/>
                  </a:ext>
                </a:extLst>
              </p:cNvPr>
              <p:cNvSpPr>
                <a:spLocks noGrp="1" noRot="1" noChangeAspect="1" noMove="1" noResize="1" noEditPoints="1" noAdjustHandles="1" noChangeArrowheads="1" noChangeShapeType="1" noTextEdit="1"/>
              </p:cNvSpPr>
              <p:nvPr>
                <p:ph sz="quarter" idx="10"/>
              </p:nvPr>
            </p:nvSpPr>
            <p:spPr>
              <a:xfrm>
                <a:off x="539495" y="1435607"/>
                <a:ext cx="6816801" cy="5119305"/>
              </a:xfrm>
              <a:blipFill>
                <a:blip r:embed="rId2"/>
                <a:stretch>
                  <a:fillRect l="-558" r="-186"/>
                </a:stretch>
              </a:blipFill>
            </p:spPr>
            <p:txBody>
              <a:bodyPr/>
              <a:lstStyle/>
              <a:p>
                <a:r>
                  <a:rPr lang="en-US">
                    <a:noFill/>
                  </a:rPr>
                  <a:t> </a:t>
                </a:r>
              </a:p>
            </p:txBody>
          </p:sp>
        </mc:Fallback>
      </mc:AlternateContent>
      <p:sp>
        <p:nvSpPr>
          <p:cNvPr id="8" name="Rectangle 1">
            <a:extLst>
              <a:ext uri="{FF2B5EF4-FFF2-40B4-BE49-F238E27FC236}">
                <a16:creationId xmlns:a16="http://schemas.microsoft.com/office/drawing/2014/main" id="{AD14E1C5-87D1-446B-A318-EE115F2EC33C}"/>
              </a:ext>
            </a:extLst>
          </p:cNvPr>
          <p:cNvSpPr>
            <a:spLocks noChangeArrowheads="1"/>
          </p:cNvSpPr>
          <p:nvPr/>
        </p:nvSpPr>
        <p:spPr bwMode="auto">
          <a:xfrm>
            <a:off x="7356296" y="1413063"/>
            <a:ext cx="4212405" cy="403187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sympy</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1" u="none" strike="noStrike" cap="none" normalizeH="0" baseline="0" dirty="0">
                <a:ln>
                  <a:noFill/>
                </a:ln>
                <a:solidFill>
                  <a:srgbClr val="8C8C8C"/>
                </a:solidFill>
                <a:effectLst/>
                <a:latin typeface="JetBrains Mono"/>
              </a:rPr>
              <a:t># Declare x and y to </a:t>
            </a:r>
            <a:r>
              <a:rPr kumimoji="0" lang="en-US" altLang="en-US" sz="1600" b="0" i="1" u="none" strike="noStrike" cap="none" normalizeH="0" baseline="0" dirty="0" err="1">
                <a:ln>
                  <a:noFill/>
                </a:ln>
                <a:solidFill>
                  <a:srgbClr val="8C8C8C"/>
                </a:solidFill>
                <a:effectLst/>
                <a:latin typeface="JetBrains Mono"/>
              </a:rPr>
              <a:t>SymPy</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err="1">
                <a:ln>
                  <a:noFill/>
                </a:ln>
                <a:solidFill>
                  <a:srgbClr val="080808"/>
                </a:solidFill>
                <a:effectLst/>
                <a:latin typeface="JetBrains Mono"/>
              </a:rPr>
              <a:t>x,y,z</a:t>
            </a:r>
            <a:r>
              <a:rPr kumimoji="0" lang="en-US" altLang="en-US" sz="1600" b="0" i="0" u="none" strike="noStrike" cap="none" normalizeH="0" baseline="0" dirty="0">
                <a:ln>
                  <a:noFill/>
                </a:ln>
                <a:solidFill>
                  <a:srgbClr val="080808"/>
                </a:solidFill>
                <a:effectLst/>
                <a:latin typeface="JetBrains Mono"/>
              </a:rPr>
              <a:t> = symbols(</a:t>
            </a:r>
            <a:r>
              <a:rPr kumimoji="0" lang="en-US" altLang="en-US" sz="1600" b="1" i="0" u="none" strike="noStrike" cap="none" normalizeH="0" baseline="0" dirty="0">
                <a:ln>
                  <a:noFill/>
                </a:ln>
                <a:solidFill>
                  <a:srgbClr val="008080"/>
                </a:solidFill>
                <a:effectLst/>
                <a:latin typeface="JetBrains Mono"/>
              </a:rPr>
              <a:t>'x y z'</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1" u="none" strike="noStrike" cap="none" normalizeH="0" baseline="0" dirty="0">
                <a:ln>
                  <a:noFill/>
                </a:ln>
                <a:solidFill>
                  <a:srgbClr val="8C8C8C"/>
                </a:solidFill>
                <a:effectLst/>
                <a:latin typeface="JetBrains Mono"/>
              </a:rPr>
              <a:t># Now just use Python syntax to declare function</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80808"/>
                </a:solidFill>
                <a:effectLst/>
                <a:latin typeface="JetBrains Mono"/>
              </a:rPr>
              <a:t>f = (x+</a:t>
            </a:r>
            <a:r>
              <a:rPr kumimoji="0" lang="en-US" altLang="en-US" sz="1600" b="0" i="0" u="none" strike="noStrike" cap="none" normalizeH="0" baseline="0" dirty="0">
                <a:ln>
                  <a:noFill/>
                </a:ln>
                <a:solidFill>
                  <a:srgbClr val="1750EB"/>
                </a:solidFill>
                <a:effectLst/>
                <a:latin typeface="JetBrains Mono"/>
              </a:rPr>
              <a:t>10</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1750EB"/>
                </a:solidFill>
                <a:effectLst/>
                <a:latin typeface="JetBrains Mono"/>
              </a:rPr>
              <a:t>2 </a:t>
            </a:r>
            <a:r>
              <a:rPr kumimoji="0" lang="en-US" altLang="en-US" sz="1600" b="0" i="0" u="none" strike="noStrike" cap="none" normalizeH="0" baseline="0" dirty="0">
                <a:ln>
                  <a:noFill/>
                </a:ln>
                <a:solidFill>
                  <a:srgbClr val="080808"/>
                </a:solidFill>
                <a:effectLst/>
                <a:latin typeface="JetBrains Mono"/>
              </a:rPr>
              <a:t>+ (y-</a:t>
            </a:r>
            <a:r>
              <a:rPr kumimoji="0" lang="en-US" altLang="en-US" sz="1600" b="0" i="0" u="none" strike="noStrike" cap="none" normalizeH="0" baseline="0" dirty="0">
                <a:ln>
                  <a:noFill/>
                </a:ln>
                <a:solidFill>
                  <a:srgbClr val="1750EB"/>
                </a:solidFill>
                <a:effectLst/>
                <a:latin typeface="JetBrains Mono"/>
              </a:rPr>
              <a:t>3</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1750EB"/>
                </a:solidFill>
                <a:effectLst/>
                <a:latin typeface="JetBrains Mono"/>
              </a:rPr>
              <a:t>2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-z)**</a:t>
            </a:r>
            <a:r>
              <a:rPr kumimoji="0" lang="en-US" altLang="en-US" sz="1600" b="0" i="0" u="none" strike="noStrike" cap="none" normalizeH="0" baseline="0" dirty="0">
                <a:ln>
                  <a:noFill/>
                </a:ln>
                <a:solidFill>
                  <a:srgbClr val="1750EB"/>
                </a:solidFill>
                <a:effectLst/>
                <a:latin typeface="JetBrains Mono"/>
              </a:rPr>
              <a:t>2</a:t>
            </a:r>
            <a:br>
              <a:rPr kumimoji="0" lang="en-US" altLang="en-US" sz="1600" b="0" i="0" u="none" strike="noStrike" cap="none" normalizeH="0" baseline="0" dirty="0">
                <a:ln>
                  <a:noFill/>
                </a:ln>
                <a:solidFill>
                  <a:srgbClr val="1750EB"/>
                </a:solidFill>
                <a:effectLst/>
                <a:latin typeface="JetBrains Mono"/>
              </a:rPr>
            </a:br>
            <a:br>
              <a:rPr kumimoji="0" lang="en-US" altLang="en-US" sz="1600" b="0" i="0" u="none" strike="noStrike" cap="none" normalizeH="0" baseline="0" dirty="0">
                <a:ln>
                  <a:noFill/>
                </a:ln>
                <a:solidFill>
                  <a:srgbClr val="1750EB"/>
                </a:solidFill>
                <a:effectLst/>
                <a:latin typeface="JetBrains Mono"/>
              </a:rPr>
            </a:br>
            <a:r>
              <a:rPr kumimoji="0" lang="en-US" altLang="en-US" sz="1600" b="0" i="1" u="none" strike="noStrike" cap="none" normalizeH="0" baseline="0" dirty="0">
                <a:ln>
                  <a:noFill/>
                </a:ln>
                <a:solidFill>
                  <a:srgbClr val="8C8C8C"/>
                </a:solidFill>
                <a:effectLst/>
                <a:latin typeface="JetBrains Mono"/>
              </a:rPr>
              <a:t># Calculate the partial derivatives for x and y</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err="1">
                <a:ln>
                  <a:noFill/>
                </a:ln>
                <a:solidFill>
                  <a:srgbClr val="080808"/>
                </a:solidFill>
                <a:effectLst/>
                <a:latin typeface="JetBrains Mono"/>
              </a:rPr>
              <a:t>dx_f</a:t>
            </a:r>
            <a:r>
              <a:rPr kumimoji="0" lang="en-US" altLang="en-US" sz="1600" b="0" i="0" u="none" strike="noStrike" cap="none" normalizeH="0" baseline="0" dirty="0">
                <a:ln>
                  <a:noFill/>
                </a:ln>
                <a:solidFill>
                  <a:srgbClr val="080808"/>
                </a:solidFill>
                <a:effectLst/>
                <a:latin typeface="JetBrains Mono"/>
              </a:rPr>
              <a:t> = diff(f, x)</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err="1">
                <a:ln>
                  <a:noFill/>
                </a:ln>
                <a:solidFill>
                  <a:srgbClr val="080808"/>
                </a:solidFill>
                <a:effectLst/>
                <a:latin typeface="JetBrains Mono"/>
              </a:rPr>
              <a:t>dy_f</a:t>
            </a:r>
            <a:r>
              <a:rPr kumimoji="0" lang="en-US" altLang="en-US" sz="1600" b="0" i="0" u="none" strike="noStrike" cap="none" normalizeH="0" baseline="0" dirty="0">
                <a:ln>
                  <a:noFill/>
                </a:ln>
                <a:solidFill>
                  <a:srgbClr val="080808"/>
                </a:solidFill>
                <a:effectLst/>
                <a:latin typeface="JetBrains Mono"/>
              </a:rPr>
              <a:t> = diff(f, y)</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err="1">
                <a:ln>
                  <a:noFill/>
                </a:ln>
                <a:solidFill>
                  <a:srgbClr val="080808"/>
                </a:solidFill>
                <a:effectLst/>
                <a:latin typeface="JetBrains Mono"/>
              </a:rPr>
              <a:t>dz_f</a:t>
            </a:r>
            <a:r>
              <a:rPr kumimoji="0" lang="en-US" altLang="en-US" sz="1600" b="0" i="0" u="none" strike="noStrike" cap="none" normalizeH="0" baseline="0" dirty="0">
                <a:ln>
                  <a:noFill/>
                </a:ln>
                <a:solidFill>
                  <a:srgbClr val="080808"/>
                </a:solidFill>
                <a:effectLst/>
                <a:latin typeface="JetBrains Mono"/>
              </a:rPr>
              <a:t> = diff(f, z)</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0080"/>
                </a:solidFill>
                <a:effectLst/>
                <a:latin typeface="JetBrains Mono"/>
              </a:rPr>
              <a:t>print</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80808"/>
                </a:solidFill>
                <a:effectLst/>
                <a:latin typeface="JetBrains Mono"/>
              </a:rPr>
              <a:t>dx_f</a:t>
            </a: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a:ln>
                  <a:noFill/>
                </a:ln>
                <a:solidFill>
                  <a:srgbClr val="8C8C8C"/>
                </a:solidFill>
                <a:effectLst/>
                <a:latin typeface="JetBrains Mono"/>
              </a:rPr>
              <a:t># 2*x + 20</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00080"/>
                </a:solidFill>
                <a:effectLst/>
                <a:latin typeface="JetBrains Mono"/>
              </a:rPr>
              <a:t>print</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80808"/>
                </a:solidFill>
                <a:effectLst/>
                <a:latin typeface="JetBrains Mono"/>
              </a:rPr>
              <a:t>dy_f</a:t>
            </a: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a:ln>
                  <a:noFill/>
                </a:ln>
                <a:solidFill>
                  <a:srgbClr val="8C8C8C"/>
                </a:solidFill>
                <a:effectLst/>
                <a:latin typeface="JetBrains Mono"/>
              </a:rPr>
              <a:t># 2*y - 6</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00080"/>
                </a:solidFill>
                <a:effectLst/>
                <a:latin typeface="JetBrains Mono"/>
              </a:rPr>
              <a:t>print</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80808"/>
                </a:solidFill>
                <a:effectLst/>
                <a:latin typeface="JetBrains Mono"/>
              </a:rPr>
              <a:t>dz_f</a:t>
            </a: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a:ln>
                  <a:noFill/>
                </a:ln>
                <a:solidFill>
                  <a:srgbClr val="8C8C8C"/>
                </a:solidFill>
                <a:effectLst/>
                <a:latin typeface="JetBrains Mono"/>
              </a:rPr>
              <a:t># 2*z - 2</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76244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41FF8-2FF5-40B6-9CD8-CD050663A4F5}"/>
              </a:ext>
            </a:extLst>
          </p:cNvPr>
          <p:cNvSpPr>
            <a:spLocks noGrp="1"/>
          </p:cNvSpPr>
          <p:nvPr>
            <p:ph type="title"/>
          </p:nvPr>
        </p:nvSpPr>
        <p:spPr/>
        <p:txBody>
          <a:bodyPr/>
          <a:lstStyle/>
          <a:p>
            <a:r>
              <a:rPr lang="en-US" dirty="0"/>
              <a:t>Multivariable Gradient Descent</a:t>
            </a:r>
          </a:p>
        </p:txBody>
      </p:sp>
      <p:sp>
        <p:nvSpPr>
          <p:cNvPr id="3" name="Content Placeholder 2">
            <a:extLst>
              <a:ext uri="{FF2B5EF4-FFF2-40B4-BE49-F238E27FC236}">
                <a16:creationId xmlns:a16="http://schemas.microsoft.com/office/drawing/2014/main" id="{DC3D0183-8FB7-42A9-A1A2-BD5CA3A83C4D}"/>
              </a:ext>
            </a:extLst>
          </p:cNvPr>
          <p:cNvSpPr>
            <a:spLocks noGrp="1"/>
          </p:cNvSpPr>
          <p:nvPr>
            <p:ph sz="quarter" idx="10"/>
          </p:nvPr>
        </p:nvSpPr>
        <p:spPr>
          <a:xfrm>
            <a:off x="539496" y="1435607"/>
            <a:ext cx="4416552" cy="4752541"/>
          </a:xfrm>
        </p:spPr>
        <p:txBody>
          <a:bodyPr>
            <a:normAutofit fontScale="92500"/>
          </a:bodyPr>
          <a:lstStyle/>
          <a:p>
            <a:pPr marL="0" indent="0">
              <a:buNone/>
            </a:pPr>
            <a:r>
              <a:rPr lang="en-US" sz="2000" dirty="0"/>
              <a:t>We now manage three derivatives and not just one, and use them to adjust the three variables respectively. </a:t>
            </a:r>
          </a:p>
          <a:p>
            <a:pPr marL="0" indent="0">
              <a:buNone/>
            </a:pPr>
            <a:r>
              <a:rPr lang="en-US" sz="2000" dirty="0"/>
              <a:t>Using gradient descent, we roughly minimize (</a:t>
            </a:r>
            <a:r>
              <a:rPr lang="en-US" sz="2000" dirty="0" err="1"/>
              <a:t>x,y,z</a:t>
            </a:r>
            <a:r>
              <a:rPr lang="en-US" sz="2000" dirty="0"/>
              <a:t>) to numbers close to (-10, 3, 1)  and closely reach a minimum of 0. </a:t>
            </a:r>
          </a:p>
          <a:p>
            <a:pPr marL="0" indent="0">
              <a:buNone/>
            </a:pPr>
            <a:r>
              <a:rPr lang="en-US" sz="2000" dirty="0"/>
              <a:t>Congrats! You are doing multivariable calculus. </a:t>
            </a:r>
          </a:p>
        </p:txBody>
      </p:sp>
      <p:sp>
        <p:nvSpPr>
          <p:cNvPr id="5" name="Rectangle 2">
            <a:extLst>
              <a:ext uri="{FF2B5EF4-FFF2-40B4-BE49-F238E27FC236}">
                <a16:creationId xmlns:a16="http://schemas.microsoft.com/office/drawing/2014/main" id="{4EEEC26C-5E7B-40DF-9D29-D4CB1350D113}"/>
              </a:ext>
            </a:extLst>
          </p:cNvPr>
          <p:cNvSpPr>
            <a:spLocks noChangeArrowheads="1"/>
          </p:cNvSpPr>
          <p:nvPr/>
        </p:nvSpPr>
        <p:spPr bwMode="auto">
          <a:xfrm>
            <a:off x="5703832" y="1380442"/>
            <a:ext cx="5828666" cy="48628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a:r>
              <a:rPr lang="en-US" sz="1000" b="0" i="0" u="none" strike="noStrike" dirty="0">
                <a:solidFill>
                  <a:srgbClr val="0000FF"/>
                </a:solidFill>
                <a:effectLst/>
                <a:latin typeface="Courier New" panose="02070309020205020404" pitchFamily="49" charset="0"/>
              </a:rPr>
              <a:t>def</a:t>
            </a:r>
            <a:r>
              <a:rPr lang="en-US" sz="1000" b="0" i="0" u="none" strike="noStrike" dirty="0">
                <a:solidFill>
                  <a:srgbClr val="000000"/>
                </a:solidFill>
                <a:effectLst/>
                <a:latin typeface="Courier New" panose="02070309020205020404" pitchFamily="49" charset="0"/>
              </a:rPr>
              <a:t> </a:t>
            </a:r>
            <a:r>
              <a:rPr lang="en-US" sz="1000" b="0" i="0" u="none" strike="noStrike" dirty="0">
                <a:solidFill>
                  <a:srgbClr val="795E26"/>
                </a:solidFill>
                <a:effectLst/>
                <a:latin typeface="Courier New" panose="02070309020205020404" pitchFamily="49" charset="0"/>
              </a:rPr>
              <a:t>f</a:t>
            </a:r>
            <a:r>
              <a:rPr lang="en-US" sz="1000" b="0" i="0" u="none" strike="noStrike" dirty="0">
                <a:solidFill>
                  <a:srgbClr val="000000"/>
                </a:solidFill>
                <a:effectLst/>
                <a:latin typeface="Courier New" panose="02070309020205020404" pitchFamily="49" charset="0"/>
              </a:rPr>
              <a:t>(</a:t>
            </a:r>
            <a:r>
              <a:rPr lang="en-US" sz="1000" b="0" i="0" u="none" strike="noStrike" dirty="0" err="1">
                <a:solidFill>
                  <a:srgbClr val="001080"/>
                </a:solidFill>
                <a:effectLst/>
                <a:latin typeface="Courier New" panose="02070309020205020404" pitchFamily="49" charset="0"/>
              </a:rPr>
              <a:t>x</a:t>
            </a:r>
            <a:r>
              <a:rPr lang="en-US" sz="1000" b="0" i="0" u="none" strike="noStrike" dirty="0" err="1">
                <a:solidFill>
                  <a:srgbClr val="000000"/>
                </a:solidFill>
                <a:effectLst/>
                <a:latin typeface="Courier New" panose="02070309020205020404" pitchFamily="49" charset="0"/>
              </a:rPr>
              <a:t>,</a:t>
            </a:r>
            <a:r>
              <a:rPr lang="en-US" sz="1000" b="0" i="0" u="none" strike="noStrike" dirty="0" err="1">
                <a:solidFill>
                  <a:srgbClr val="001080"/>
                </a:solidFill>
                <a:effectLst/>
                <a:latin typeface="Courier New" panose="02070309020205020404" pitchFamily="49" charset="0"/>
              </a:rPr>
              <a:t>y</a:t>
            </a:r>
            <a:r>
              <a:rPr lang="en-US" sz="1000" b="0" i="0" u="none" strike="noStrike" dirty="0" err="1">
                <a:solidFill>
                  <a:srgbClr val="000000"/>
                </a:solidFill>
                <a:effectLst/>
                <a:latin typeface="Courier New" panose="02070309020205020404" pitchFamily="49" charset="0"/>
              </a:rPr>
              <a:t>,</a:t>
            </a:r>
            <a:r>
              <a:rPr lang="en-US" sz="1000" b="0" i="0" u="none" strike="noStrike" dirty="0" err="1">
                <a:solidFill>
                  <a:srgbClr val="001080"/>
                </a:solidFill>
                <a:effectLst/>
                <a:latin typeface="Courier New" panose="02070309020205020404" pitchFamily="49" charset="0"/>
              </a:rPr>
              <a:t>z</a:t>
            </a:r>
            <a:r>
              <a:rPr lang="en-US" sz="1000" b="0" i="0" u="none" strike="noStrike" dirty="0">
                <a:solidFill>
                  <a:srgbClr val="000000"/>
                </a:solidFill>
                <a:effectLst/>
                <a:latin typeface="Courier New" panose="02070309020205020404" pitchFamily="49" charset="0"/>
              </a:rPr>
              <a:t>):</a:t>
            </a:r>
          </a:p>
          <a:p>
            <a:pPr algn="l"/>
            <a:r>
              <a:rPr lang="en-US" sz="1000" b="0" i="0" u="none" strike="noStrike" dirty="0">
                <a:solidFill>
                  <a:srgbClr val="AF00DB"/>
                </a:solidFill>
                <a:effectLst/>
                <a:latin typeface="Courier New" panose="02070309020205020404" pitchFamily="49" charset="0"/>
              </a:rPr>
              <a:t>    return</a:t>
            </a:r>
            <a:r>
              <a:rPr lang="en-US" sz="1000" b="0" i="0" u="none" strike="noStrike" dirty="0">
                <a:solidFill>
                  <a:srgbClr val="000000"/>
                </a:solidFill>
                <a:effectLst/>
                <a:latin typeface="Courier New" panose="02070309020205020404" pitchFamily="49" charset="0"/>
              </a:rPr>
              <a:t> (x+</a:t>
            </a:r>
            <a:r>
              <a:rPr lang="en-US" sz="1000" b="0" i="0" u="none" strike="noStrike" dirty="0">
                <a:solidFill>
                  <a:srgbClr val="09885A"/>
                </a:solidFill>
                <a:effectLst/>
                <a:latin typeface="Courier New" panose="02070309020205020404" pitchFamily="49" charset="0"/>
              </a:rPr>
              <a:t>10</a:t>
            </a:r>
            <a:r>
              <a:rPr lang="en-US" sz="1000" b="0" i="0" u="none" strike="noStrike" dirty="0">
                <a:solidFill>
                  <a:srgbClr val="000000"/>
                </a:solidFill>
                <a:effectLst/>
                <a:latin typeface="Courier New" panose="02070309020205020404" pitchFamily="49" charset="0"/>
              </a:rPr>
              <a:t>)**</a:t>
            </a:r>
            <a:r>
              <a:rPr lang="en-US" sz="1000" b="0" i="0" u="none" strike="noStrike" dirty="0">
                <a:solidFill>
                  <a:srgbClr val="09885A"/>
                </a:solidFill>
                <a:effectLst/>
                <a:latin typeface="Courier New" panose="02070309020205020404" pitchFamily="49" charset="0"/>
              </a:rPr>
              <a:t>2</a:t>
            </a:r>
            <a:r>
              <a:rPr lang="en-US" sz="1000" b="0" i="0" u="none" strike="noStrike" dirty="0">
                <a:solidFill>
                  <a:srgbClr val="000000"/>
                </a:solidFill>
                <a:effectLst/>
                <a:latin typeface="Courier New" panose="02070309020205020404" pitchFamily="49" charset="0"/>
              </a:rPr>
              <a:t> + (y</a:t>
            </a:r>
            <a:r>
              <a:rPr lang="en-US" sz="1000" b="0" i="0" u="none" strike="noStrike" dirty="0">
                <a:solidFill>
                  <a:srgbClr val="09885A"/>
                </a:solidFill>
                <a:effectLst/>
                <a:latin typeface="Courier New" panose="02070309020205020404" pitchFamily="49" charset="0"/>
              </a:rPr>
              <a:t>-3</a:t>
            </a:r>
            <a:r>
              <a:rPr lang="en-US" sz="1000" b="0" i="0" u="none" strike="noStrike" dirty="0">
                <a:solidFill>
                  <a:srgbClr val="000000"/>
                </a:solidFill>
                <a:effectLst/>
                <a:latin typeface="Courier New" panose="02070309020205020404" pitchFamily="49" charset="0"/>
              </a:rPr>
              <a:t>)**</a:t>
            </a:r>
            <a:r>
              <a:rPr lang="en-US" sz="1000" b="0" i="0" u="none" strike="noStrike" dirty="0">
                <a:solidFill>
                  <a:srgbClr val="09885A"/>
                </a:solidFill>
                <a:effectLst/>
                <a:latin typeface="Courier New" panose="02070309020205020404" pitchFamily="49" charset="0"/>
              </a:rPr>
              <a:t>2</a:t>
            </a:r>
            <a:r>
              <a:rPr lang="en-US" sz="1000" b="0" i="0" u="none" strike="noStrike" dirty="0">
                <a:solidFill>
                  <a:srgbClr val="000000"/>
                </a:solidFill>
                <a:effectLst/>
                <a:latin typeface="Courier New" panose="02070309020205020404" pitchFamily="49" charset="0"/>
              </a:rPr>
              <a:t> + (</a:t>
            </a:r>
            <a:r>
              <a:rPr lang="en-US" sz="1000" b="0" i="0" u="none" strike="noStrike" dirty="0">
                <a:solidFill>
                  <a:srgbClr val="09885A"/>
                </a:solidFill>
                <a:effectLst/>
                <a:latin typeface="Courier New" panose="02070309020205020404" pitchFamily="49" charset="0"/>
              </a:rPr>
              <a:t>1</a:t>
            </a:r>
            <a:r>
              <a:rPr lang="en-US" sz="1000" b="0" i="0" u="none" strike="noStrike" dirty="0">
                <a:solidFill>
                  <a:srgbClr val="000000"/>
                </a:solidFill>
                <a:effectLst/>
                <a:latin typeface="Courier New" panose="02070309020205020404" pitchFamily="49" charset="0"/>
              </a:rPr>
              <a:t>-z)**</a:t>
            </a:r>
            <a:r>
              <a:rPr lang="en-US" sz="1000" b="0" i="0" u="none" strike="noStrike" dirty="0">
                <a:solidFill>
                  <a:srgbClr val="09885A"/>
                </a:solidFill>
                <a:effectLst/>
                <a:latin typeface="Courier New" panose="02070309020205020404" pitchFamily="49" charset="0"/>
              </a:rPr>
              <a:t>2</a:t>
            </a:r>
            <a:endParaRPr lang="en-US" sz="1000" b="0" i="0" u="none" strike="noStrike" dirty="0">
              <a:solidFill>
                <a:srgbClr val="000000"/>
              </a:solidFill>
              <a:effectLst/>
              <a:latin typeface="Courier New" panose="02070309020205020404" pitchFamily="49" charset="0"/>
            </a:endParaRPr>
          </a:p>
          <a:p>
            <a:pPr algn="l"/>
            <a:br>
              <a:rPr lang="en-US" sz="1000" b="0" i="0" u="none" strike="noStrike" dirty="0">
                <a:solidFill>
                  <a:srgbClr val="000000"/>
                </a:solidFill>
                <a:effectLst/>
                <a:latin typeface="Courier New" panose="02070309020205020404" pitchFamily="49" charset="0"/>
              </a:rPr>
            </a:br>
            <a:r>
              <a:rPr lang="en-US" sz="1000" b="0" i="0" u="none" strike="noStrike" dirty="0">
                <a:solidFill>
                  <a:srgbClr val="0000FF"/>
                </a:solidFill>
                <a:effectLst/>
                <a:latin typeface="Courier New" panose="02070309020205020404" pitchFamily="49" charset="0"/>
              </a:rPr>
              <a:t>def</a:t>
            </a:r>
            <a:r>
              <a:rPr lang="en-US" sz="1000" b="0" i="0" u="none" strike="noStrike" dirty="0">
                <a:solidFill>
                  <a:srgbClr val="000000"/>
                </a:solidFill>
                <a:effectLst/>
                <a:latin typeface="Courier New" panose="02070309020205020404" pitchFamily="49" charset="0"/>
              </a:rPr>
              <a:t> </a:t>
            </a:r>
            <a:r>
              <a:rPr lang="en-US" sz="1000" b="0" i="0" u="none" strike="noStrike" dirty="0" err="1">
                <a:solidFill>
                  <a:srgbClr val="795E26"/>
                </a:solidFill>
                <a:effectLst/>
                <a:latin typeface="Courier New" panose="02070309020205020404" pitchFamily="49" charset="0"/>
              </a:rPr>
              <a:t>dx_f</a:t>
            </a:r>
            <a:r>
              <a:rPr lang="en-US" sz="1000" b="0" i="0" u="none" strike="noStrike" dirty="0">
                <a:solidFill>
                  <a:srgbClr val="000000"/>
                </a:solidFill>
                <a:effectLst/>
                <a:latin typeface="Courier New" panose="02070309020205020404" pitchFamily="49" charset="0"/>
              </a:rPr>
              <a:t>(</a:t>
            </a:r>
            <a:r>
              <a:rPr lang="en-US" sz="1000" b="0" i="0" u="none" strike="noStrike" dirty="0">
                <a:solidFill>
                  <a:srgbClr val="001080"/>
                </a:solidFill>
                <a:effectLst/>
                <a:latin typeface="Courier New" panose="02070309020205020404" pitchFamily="49" charset="0"/>
              </a:rPr>
              <a:t>x</a:t>
            </a:r>
            <a:r>
              <a:rPr lang="en-US" sz="1000" b="0" i="0" u="none" strike="noStrike" dirty="0">
                <a:solidFill>
                  <a:srgbClr val="000000"/>
                </a:solidFill>
                <a:effectLst/>
                <a:latin typeface="Courier New" panose="02070309020205020404" pitchFamily="49" charset="0"/>
              </a:rPr>
              <a:t>):</a:t>
            </a:r>
          </a:p>
          <a:p>
            <a:pPr algn="l"/>
            <a:r>
              <a:rPr lang="en-US" sz="1000" b="0" i="0" u="none" strike="noStrike" dirty="0">
                <a:solidFill>
                  <a:srgbClr val="AF00DB"/>
                </a:solidFill>
                <a:effectLst/>
                <a:latin typeface="Courier New" panose="02070309020205020404" pitchFamily="49" charset="0"/>
              </a:rPr>
              <a:t>    return</a:t>
            </a:r>
            <a:r>
              <a:rPr lang="en-US" sz="1000" b="0" i="0" u="none" strike="noStrike" dirty="0">
                <a:solidFill>
                  <a:srgbClr val="000000"/>
                </a:solidFill>
                <a:effectLst/>
                <a:latin typeface="Courier New" panose="02070309020205020404" pitchFamily="49" charset="0"/>
              </a:rPr>
              <a:t> </a:t>
            </a:r>
            <a:r>
              <a:rPr lang="en-US" sz="1000" b="0" i="0" u="none" strike="noStrike" dirty="0">
                <a:solidFill>
                  <a:srgbClr val="09885A"/>
                </a:solidFill>
                <a:effectLst/>
                <a:latin typeface="Courier New" panose="02070309020205020404" pitchFamily="49" charset="0"/>
              </a:rPr>
              <a:t>2</a:t>
            </a:r>
            <a:r>
              <a:rPr lang="en-US" sz="1000" b="0" i="0" u="none" strike="noStrike" dirty="0">
                <a:solidFill>
                  <a:srgbClr val="000000"/>
                </a:solidFill>
                <a:effectLst/>
                <a:latin typeface="Courier New" panose="02070309020205020404" pitchFamily="49" charset="0"/>
              </a:rPr>
              <a:t>*x + </a:t>
            </a:r>
            <a:r>
              <a:rPr lang="en-US" sz="1000" b="0" i="0" u="none" strike="noStrike" dirty="0">
                <a:solidFill>
                  <a:srgbClr val="09885A"/>
                </a:solidFill>
                <a:effectLst/>
                <a:latin typeface="Courier New" panose="02070309020205020404" pitchFamily="49" charset="0"/>
              </a:rPr>
              <a:t>20</a:t>
            </a:r>
            <a:endParaRPr lang="en-US" sz="1000" b="0" i="0" u="none" strike="noStrike" dirty="0">
              <a:solidFill>
                <a:srgbClr val="000000"/>
              </a:solidFill>
              <a:effectLst/>
              <a:latin typeface="Courier New" panose="02070309020205020404" pitchFamily="49" charset="0"/>
            </a:endParaRPr>
          </a:p>
          <a:p>
            <a:pPr algn="l"/>
            <a:br>
              <a:rPr lang="en-US" sz="1000" b="0" i="0" u="none" strike="noStrike" dirty="0">
                <a:solidFill>
                  <a:srgbClr val="000000"/>
                </a:solidFill>
                <a:effectLst/>
                <a:latin typeface="Courier New" panose="02070309020205020404" pitchFamily="49" charset="0"/>
              </a:rPr>
            </a:br>
            <a:r>
              <a:rPr lang="en-US" sz="1000" b="0" i="0" u="none" strike="noStrike" dirty="0">
                <a:solidFill>
                  <a:srgbClr val="0000FF"/>
                </a:solidFill>
                <a:effectLst/>
                <a:latin typeface="Courier New" panose="02070309020205020404" pitchFamily="49" charset="0"/>
              </a:rPr>
              <a:t>def</a:t>
            </a:r>
            <a:r>
              <a:rPr lang="en-US" sz="1000" b="0" i="0" u="none" strike="noStrike" dirty="0">
                <a:solidFill>
                  <a:srgbClr val="000000"/>
                </a:solidFill>
                <a:effectLst/>
                <a:latin typeface="Courier New" panose="02070309020205020404" pitchFamily="49" charset="0"/>
              </a:rPr>
              <a:t> </a:t>
            </a:r>
            <a:r>
              <a:rPr lang="en-US" sz="1000" b="0" i="0" u="none" strike="noStrike" dirty="0" err="1">
                <a:solidFill>
                  <a:srgbClr val="795E26"/>
                </a:solidFill>
                <a:effectLst/>
                <a:latin typeface="Courier New" panose="02070309020205020404" pitchFamily="49" charset="0"/>
              </a:rPr>
              <a:t>dy_f</a:t>
            </a:r>
            <a:r>
              <a:rPr lang="en-US" sz="1000" b="0" i="0" u="none" strike="noStrike" dirty="0">
                <a:solidFill>
                  <a:srgbClr val="000000"/>
                </a:solidFill>
                <a:effectLst/>
                <a:latin typeface="Courier New" panose="02070309020205020404" pitchFamily="49" charset="0"/>
              </a:rPr>
              <a:t>(</a:t>
            </a:r>
            <a:r>
              <a:rPr lang="en-US" sz="1000" b="0" i="0" u="none" strike="noStrike" dirty="0">
                <a:solidFill>
                  <a:srgbClr val="001080"/>
                </a:solidFill>
                <a:effectLst/>
                <a:latin typeface="Courier New" panose="02070309020205020404" pitchFamily="49" charset="0"/>
              </a:rPr>
              <a:t>y</a:t>
            </a:r>
            <a:r>
              <a:rPr lang="en-US" sz="1000" b="0" i="0" u="none" strike="noStrike" dirty="0">
                <a:solidFill>
                  <a:srgbClr val="000000"/>
                </a:solidFill>
                <a:effectLst/>
                <a:latin typeface="Courier New" panose="02070309020205020404" pitchFamily="49" charset="0"/>
              </a:rPr>
              <a:t>):</a:t>
            </a:r>
          </a:p>
          <a:p>
            <a:pPr algn="l"/>
            <a:r>
              <a:rPr lang="en-US" sz="1000" b="0" i="0" u="none" strike="noStrike" dirty="0">
                <a:solidFill>
                  <a:srgbClr val="AF00DB"/>
                </a:solidFill>
                <a:effectLst/>
                <a:latin typeface="Courier New" panose="02070309020205020404" pitchFamily="49" charset="0"/>
              </a:rPr>
              <a:t> return</a:t>
            </a:r>
            <a:r>
              <a:rPr lang="en-US" sz="1000" b="0" i="0" u="none" strike="noStrike" dirty="0">
                <a:solidFill>
                  <a:srgbClr val="000000"/>
                </a:solidFill>
                <a:effectLst/>
                <a:latin typeface="Courier New" panose="02070309020205020404" pitchFamily="49" charset="0"/>
              </a:rPr>
              <a:t> </a:t>
            </a:r>
            <a:r>
              <a:rPr lang="en-US" sz="1000" b="0" i="0" u="none" strike="noStrike" dirty="0">
                <a:solidFill>
                  <a:srgbClr val="09885A"/>
                </a:solidFill>
                <a:effectLst/>
                <a:latin typeface="Courier New" panose="02070309020205020404" pitchFamily="49" charset="0"/>
              </a:rPr>
              <a:t>2</a:t>
            </a:r>
            <a:r>
              <a:rPr lang="en-US" sz="1000" b="0" i="0" u="none" strike="noStrike" dirty="0">
                <a:solidFill>
                  <a:srgbClr val="000000"/>
                </a:solidFill>
                <a:effectLst/>
                <a:latin typeface="Courier New" panose="02070309020205020404" pitchFamily="49" charset="0"/>
              </a:rPr>
              <a:t>*y - </a:t>
            </a:r>
            <a:r>
              <a:rPr lang="en-US" sz="1000" b="0" i="0" u="none" strike="noStrike" dirty="0">
                <a:solidFill>
                  <a:srgbClr val="09885A"/>
                </a:solidFill>
                <a:effectLst/>
                <a:latin typeface="Courier New" panose="02070309020205020404" pitchFamily="49" charset="0"/>
              </a:rPr>
              <a:t>6</a:t>
            </a:r>
            <a:endParaRPr lang="en-US" sz="1000" b="0" i="0" u="none" strike="noStrike" dirty="0">
              <a:solidFill>
                <a:srgbClr val="000000"/>
              </a:solidFill>
              <a:effectLst/>
              <a:latin typeface="Courier New" panose="02070309020205020404" pitchFamily="49" charset="0"/>
            </a:endParaRPr>
          </a:p>
          <a:p>
            <a:pPr algn="l"/>
            <a:br>
              <a:rPr lang="en-US" sz="1000" b="0" i="0" u="none" strike="noStrike" dirty="0">
                <a:solidFill>
                  <a:srgbClr val="000000"/>
                </a:solidFill>
                <a:effectLst/>
                <a:latin typeface="Courier New" panose="02070309020205020404" pitchFamily="49" charset="0"/>
              </a:rPr>
            </a:br>
            <a:r>
              <a:rPr lang="en-US" sz="1000" b="0" i="0" u="none" strike="noStrike" dirty="0">
                <a:solidFill>
                  <a:srgbClr val="0000FF"/>
                </a:solidFill>
                <a:effectLst/>
                <a:latin typeface="Courier New" panose="02070309020205020404" pitchFamily="49" charset="0"/>
              </a:rPr>
              <a:t>def</a:t>
            </a:r>
            <a:r>
              <a:rPr lang="en-US" sz="1000" b="0" i="0" u="none" strike="noStrike" dirty="0">
                <a:solidFill>
                  <a:srgbClr val="000000"/>
                </a:solidFill>
                <a:effectLst/>
                <a:latin typeface="Courier New" panose="02070309020205020404" pitchFamily="49" charset="0"/>
              </a:rPr>
              <a:t> </a:t>
            </a:r>
            <a:r>
              <a:rPr lang="en-US" sz="1000" b="0" i="0" u="none" strike="noStrike" dirty="0" err="1">
                <a:solidFill>
                  <a:srgbClr val="795E26"/>
                </a:solidFill>
                <a:effectLst/>
                <a:latin typeface="Courier New" panose="02070309020205020404" pitchFamily="49" charset="0"/>
              </a:rPr>
              <a:t>dz_f</a:t>
            </a:r>
            <a:r>
              <a:rPr lang="en-US" sz="1000" b="0" i="0" u="none" strike="noStrike" dirty="0">
                <a:solidFill>
                  <a:srgbClr val="000000"/>
                </a:solidFill>
                <a:effectLst/>
                <a:latin typeface="Courier New" panose="02070309020205020404" pitchFamily="49" charset="0"/>
              </a:rPr>
              <a:t>(</a:t>
            </a:r>
            <a:r>
              <a:rPr lang="en-US" sz="1000" b="0" i="0" u="none" strike="noStrike" dirty="0">
                <a:solidFill>
                  <a:srgbClr val="001080"/>
                </a:solidFill>
                <a:effectLst/>
                <a:latin typeface="Courier New" panose="02070309020205020404" pitchFamily="49" charset="0"/>
              </a:rPr>
              <a:t>z</a:t>
            </a:r>
            <a:r>
              <a:rPr lang="en-US" sz="1000" b="0" i="0" u="none" strike="noStrike" dirty="0">
                <a:solidFill>
                  <a:srgbClr val="000000"/>
                </a:solidFill>
                <a:effectLst/>
                <a:latin typeface="Courier New" panose="02070309020205020404" pitchFamily="49" charset="0"/>
              </a:rPr>
              <a:t>):</a:t>
            </a:r>
          </a:p>
          <a:p>
            <a:pPr algn="l"/>
            <a:r>
              <a:rPr lang="en-US" sz="1000" b="0" i="0" u="none" strike="noStrike" dirty="0">
                <a:solidFill>
                  <a:srgbClr val="AF00DB"/>
                </a:solidFill>
                <a:effectLst/>
                <a:latin typeface="Courier New" panose="02070309020205020404" pitchFamily="49" charset="0"/>
              </a:rPr>
              <a:t> return</a:t>
            </a:r>
            <a:r>
              <a:rPr lang="en-US" sz="1000" b="0" i="0" u="none" strike="noStrike" dirty="0">
                <a:solidFill>
                  <a:srgbClr val="000000"/>
                </a:solidFill>
                <a:effectLst/>
                <a:latin typeface="Courier New" panose="02070309020205020404" pitchFamily="49" charset="0"/>
              </a:rPr>
              <a:t> </a:t>
            </a:r>
            <a:r>
              <a:rPr lang="en-US" sz="1000" b="0" i="0" u="none" strike="noStrike" dirty="0">
                <a:solidFill>
                  <a:srgbClr val="09885A"/>
                </a:solidFill>
                <a:effectLst/>
                <a:latin typeface="Courier New" panose="02070309020205020404" pitchFamily="49" charset="0"/>
              </a:rPr>
              <a:t>2</a:t>
            </a:r>
            <a:r>
              <a:rPr lang="en-US" sz="1000" b="0" i="0" u="none" strike="noStrike" dirty="0">
                <a:solidFill>
                  <a:srgbClr val="000000"/>
                </a:solidFill>
                <a:effectLst/>
                <a:latin typeface="Courier New" panose="02070309020205020404" pitchFamily="49" charset="0"/>
              </a:rPr>
              <a:t>*z - </a:t>
            </a:r>
            <a:r>
              <a:rPr lang="en-US" sz="1000" b="0" i="0" u="none" strike="noStrike" dirty="0">
                <a:solidFill>
                  <a:srgbClr val="09885A"/>
                </a:solidFill>
                <a:effectLst/>
                <a:latin typeface="Courier New" panose="02070309020205020404" pitchFamily="49" charset="0"/>
              </a:rPr>
              <a:t>2</a:t>
            </a:r>
            <a:endParaRPr lang="en-US" sz="1000" b="0" i="0" u="none" strike="noStrike" dirty="0">
              <a:solidFill>
                <a:srgbClr val="000000"/>
              </a:solidFill>
              <a:effectLst/>
              <a:latin typeface="Courier New" panose="02070309020205020404" pitchFamily="49" charset="0"/>
            </a:endParaRPr>
          </a:p>
          <a:p>
            <a:pPr algn="l"/>
            <a:br>
              <a:rPr lang="en-US" sz="1000" b="0" i="0" u="none" strike="noStrike" dirty="0">
                <a:solidFill>
                  <a:srgbClr val="000000"/>
                </a:solidFill>
                <a:effectLst/>
                <a:latin typeface="Courier New" panose="02070309020205020404" pitchFamily="49" charset="0"/>
              </a:rPr>
            </a:br>
            <a:r>
              <a:rPr lang="en-US" sz="1000" b="0" i="0" u="none" strike="noStrike" dirty="0">
                <a:solidFill>
                  <a:srgbClr val="000000"/>
                </a:solidFill>
                <a:effectLst/>
                <a:latin typeface="Courier New" panose="02070309020205020404" pitchFamily="49" charset="0"/>
              </a:rPr>
              <a:t>L = </a:t>
            </a:r>
            <a:r>
              <a:rPr lang="en-US" sz="1000" b="0" i="0" u="none" strike="noStrike" dirty="0">
                <a:solidFill>
                  <a:srgbClr val="09885A"/>
                </a:solidFill>
                <a:effectLst/>
                <a:latin typeface="Courier New" panose="02070309020205020404" pitchFamily="49" charset="0"/>
              </a:rPr>
              <a:t>0.0001</a:t>
            </a:r>
            <a:r>
              <a:rPr lang="en-US" sz="1000" b="0" i="0" u="none" strike="noStrike" dirty="0">
                <a:solidFill>
                  <a:srgbClr val="000000"/>
                </a:solidFill>
                <a:effectLst/>
                <a:latin typeface="Courier New" panose="02070309020205020404" pitchFamily="49" charset="0"/>
              </a:rPr>
              <a:t> </a:t>
            </a:r>
            <a:r>
              <a:rPr lang="en-US" sz="1000" b="0" i="0" u="none" strike="noStrike" dirty="0">
                <a:solidFill>
                  <a:srgbClr val="008000"/>
                </a:solidFill>
                <a:effectLst/>
                <a:latin typeface="Courier New" panose="02070309020205020404" pitchFamily="49" charset="0"/>
              </a:rPr>
              <a:t># The learning rate</a:t>
            </a:r>
            <a:endParaRPr lang="en-US" sz="1000" b="0" i="0" u="none" strike="noStrike" dirty="0">
              <a:solidFill>
                <a:srgbClr val="000000"/>
              </a:solidFill>
              <a:effectLst/>
              <a:latin typeface="Courier New" panose="02070309020205020404" pitchFamily="49" charset="0"/>
            </a:endParaRPr>
          </a:p>
          <a:p>
            <a:pPr algn="l"/>
            <a:r>
              <a:rPr lang="en-US" sz="1000" b="0" i="0" u="none" strike="noStrike" dirty="0">
                <a:solidFill>
                  <a:srgbClr val="000000"/>
                </a:solidFill>
                <a:effectLst/>
                <a:latin typeface="Courier New" panose="02070309020205020404" pitchFamily="49" charset="0"/>
              </a:rPr>
              <a:t>epochs = </a:t>
            </a:r>
            <a:r>
              <a:rPr lang="en-US" sz="1000" b="0" i="0" u="none" strike="noStrike" dirty="0">
                <a:solidFill>
                  <a:srgbClr val="09885A"/>
                </a:solidFill>
                <a:effectLst/>
                <a:latin typeface="Courier New" panose="02070309020205020404" pitchFamily="49" charset="0"/>
              </a:rPr>
              <a:t>1000000</a:t>
            </a:r>
            <a:r>
              <a:rPr lang="en-US" sz="1000" b="0" i="0" u="none" strike="noStrike" dirty="0">
                <a:solidFill>
                  <a:srgbClr val="000000"/>
                </a:solidFill>
                <a:effectLst/>
                <a:latin typeface="Courier New" panose="02070309020205020404" pitchFamily="49" charset="0"/>
              </a:rPr>
              <a:t> </a:t>
            </a:r>
            <a:r>
              <a:rPr lang="en-US" sz="1000" b="0" i="0" u="none" strike="noStrike" dirty="0">
                <a:solidFill>
                  <a:srgbClr val="008000"/>
                </a:solidFill>
                <a:effectLst/>
                <a:latin typeface="Courier New" panose="02070309020205020404" pitchFamily="49" charset="0"/>
              </a:rPr>
              <a:t># The number of iterations to perform gradient descent</a:t>
            </a:r>
            <a:endParaRPr lang="en-US" sz="1000" b="0" i="0" u="none" strike="noStrike" dirty="0">
              <a:solidFill>
                <a:srgbClr val="000000"/>
              </a:solidFill>
              <a:effectLst/>
              <a:latin typeface="Courier New" panose="02070309020205020404" pitchFamily="49" charset="0"/>
            </a:endParaRPr>
          </a:p>
          <a:p>
            <a:pPr algn="l"/>
            <a:br>
              <a:rPr lang="en-US" sz="1000" b="0" i="0" u="none" strike="noStrike" dirty="0">
                <a:solidFill>
                  <a:srgbClr val="000000"/>
                </a:solidFill>
                <a:effectLst/>
                <a:latin typeface="Courier New" panose="02070309020205020404" pitchFamily="49" charset="0"/>
              </a:rPr>
            </a:br>
            <a:r>
              <a:rPr lang="en-US" sz="1000" b="0" i="0" u="none" strike="noStrike" dirty="0">
                <a:solidFill>
                  <a:srgbClr val="000000"/>
                </a:solidFill>
                <a:effectLst/>
                <a:latin typeface="Courier New" panose="02070309020205020404" pitchFamily="49" charset="0"/>
              </a:rPr>
              <a:t>x = </a:t>
            </a:r>
            <a:r>
              <a:rPr lang="en-US" sz="1000" b="0" i="0" u="none" strike="noStrike" dirty="0">
                <a:solidFill>
                  <a:srgbClr val="09885A"/>
                </a:solidFill>
                <a:effectLst/>
                <a:latin typeface="Courier New" panose="02070309020205020404" pitchFamily="49" charset="0"/>
              </a:rPr>
              <a:t>0</a:t>
            </a:r>
            <a:r>
              <a:rPr lang="en-US" sz="1000" b="0" i="0" u="none" strike="noStrike" dirty="0">
                <a:solidFill>
                  <a:srgbClr val="000000"/>
                </a:solidFill>
                <a:effectLst/>
                <a:latin typeface="Courier New" panose="02070309020205020404" pitchFamily="49" charset="0"/>
              </a:rPr>
              <a:t> </a:t>
            </a:r>
            <a:r>
              <a:rPr lang="en-US" sz="1000" b="0" i="0" u="none" strike="noStrike" dirty="0">
                <a:solidFill>
                  <a:srgbClr val="008000"/>
                </a:solidFill>
                <a:effectLst/>
                <a:latin typeface="Courier New" panose="02070309020205020404" pitchFamily="49" charset="0"/>
              </a:rPr>
              <a:t># we will find the x for the minimum</a:t>
            </a:r>
            <a:endParaRPr lang="en-US" sz="1000" b="0" i="0" u="none" strike="noStrike" dirty="0">
              <a:solidFill>
                <a:srgbClr val="000000"/>
              </a:solidFill>
              <a:effectLst/>
              <a:latin typeface="Courier New" panose="02070309020205020404" pitchFamily="49" charset="0"/>
            </a:endParaRPr>
          </a:p>
          <a:p>
            <a:pPr algn="l"/>
            <a:r>
              <a:rPr lang="en-US" sz="1000" b="0" i="0" u="none" strike="noStrike" dirty="0">
                <a:solidFill>
                  <a:srgbClr val="000000"/>
                </a:solidFill>
                <a:effectLst/>
                <a:latin typeface="Courier New" panose="02070309020205020404" pitchFamily="49" charset="0"/>
              </a:rPr>
              <a:t>y = </a:t>
            </a:r>
            <a:r>
              <a:rPr lang="en-US" sz="1000" b="0" i="0" u="none" strike="noStrike" dirty="0">
                <a:solidFill>
                  <a:srgbClr val="09885A"/>
                </a:solidFill>
                <a:effectLst/>
                <a:latin typeface="Courier New" panose="02070309020205020404" pitchFamily="49" charset="0"/>
              </a:rPr>
              <a:t>0</a:t>
            </a:r>
            <a:r>
              <a:rPr lang="en-US" sz="1000" b="0" i="0" u="none" strike="noStrike" dirty="0">
                <a:solidFill>
                  <a:srgbClr val="000000"/>
                </a:solidFill>
                <a:effectLst/>
                <a:latin typeface="Courier New" panose="02070309020205020404" pitchFamily="49" charset="0"/>
              </a:rPr>
              <a:t> </a:t>
            </a:r>
            <a:r>
              <a:rPr lang="en-US" sz="1000" b="0" i="0" u="none" strike="noStrike" dirty="0">
                <a:solidFill>
                  <a:srgbClr val="008000"/>
                </a:solidFill>
                <a:effectLst/>
                <a:latin typeface="Courier New" panose="02070309020205020404" pitchFamily="49" charset="0"/>
              </a:rPr>
              <a:t># we will find the y for the minimum</a:t>
            </a:r>
            <a:endParaRPr lang="en-US" sz="1000" b="0" i="0" u="none" strike="noStrike" dirty="0">
              <a:solidFill>
                <a:srgbClr val="000000"/>
              </a:solidFill>
              <a:effectLst/>
              <a:latin typeface="Courier New" panose="02070309020205020404" pitchFamily="49" charset="0"/>
            </a:endParaRPr>
          </a:p>
          <a:p>
            <a:pPr algn="l"/>
            <a:r>
              <a:rPr lang="en-US" sz="1000" b="0" i="0" u="none" strike="noStrike" dirty="0">
                <a:solidFill>
                  <a:srgbClr val="000000"/>
                </a:solidFill>
                <a:effectLst/>
                <a:latin typeface="Courier New" panose="02070309020205020404" pitchFamily="49" charset="0"/>
              </a:rPr>
              <a:t>z = </a:t>
            </a:r>
            <a:r>
              <a:rPr lang="en-US" sz="1000" b="0" i="0" u="none" strike="noStrike" dirty="0">
                <a:solidFill>
                  <a:srgbClr val="09885A"/>
                </a:solidFill>
                <a:effectLst/>
                <a:latin typeface="Courier New" panose="02070309020205020404" pitchFamily="49" charset="0"/>
              </a:rPr>
              <a:t>0</a:t>
            </a:r>
            <a:r>
              <a:rPr lang="en-US" sz="1000" b="0" i="0" u="none" strike="noStrike" dirty="0">
                <a:solidFill>
                  <a:srgbClr val="000000"/>
                </a:solidFill>
                <a:effectLst/>
                <a:latin typeface="Courier New" panose="02070309020205020404" pitchFamily="49" charset="0"/>
              </a:rPr>
              <a:t> </a:t>
            </a:r>
            <a:r>
              <a:rPr lang="en-US" sz="1000" b="0" i="0" u="none" strike="noStrike" dirty="0">
                <a:solidFill>
                  <a:srgbClr val="008000"/>
                </a:solidFill>
                <a:effectLst/>
                <a:latin typeface="Courier New" panose="02070309020205020404" pitchFamily="49" charset="0"/>
              </a:rPr>
              <a:t># we will find the z for the minimum</a:t>
            </a:r>
            <a:endParaRPr lang="en-US" sz="1000" b="0" i="0" u="none" strike="noStrike" dirty="0">
              <a:solidFill>
                <a:srgbClr val="000000"/>
              </a:solidFill>
              <a:effectLst/>
              <a:latin typeface="Courier New" panose="02070309020205020404" pitchFamily="49" charset="0"/>
            </a:endParaRPr>
          </a:p>
          <a:p>
            <a:pPr algn="l"/>
            <a:br>
              <a:rPr lang="en-US" sz="1000" b="0" i="0" u="none" strike="noStrike" dirty="0">
                <a:solidFill>
                  <a:srgbClr val="000000"/>
                </a:solidFill>
                <a:effectLst/>
                <a:latin typeface="Courier New" panose="02070309020205020404" pitchFamily="49" charset="0"/>
              </a:rPr>
            </a:br>
            <a:r>
              <a:rPr lang="en-US" sz="1000" b="0" i="0" u="none" strike="noStrike" dirty="0">
                <a:solidFill>
                  <a:srgbClr val="AF00DB"/>
                </a:solidFill>
                <a:effectLst/>
                <a:latin typeface="Courier New" panose="02070309020205020404" pitchFamily="49" charset="0"/>
              </a:rPr>
              <a:t>for</a:t>
            </a:r>
            <a:r>
              <a:rPr lang="en-US" sz="1000" b="0" i="0" u="none" strike="noStrike" dirty="0">
                <a:solidFill>
                  <a:srgbClr val="000000"/>
                </a:solidFill>
                <a:effectLst/>
                <a:latin typeface="Courier New" panose="02070309020205020404" pitchFamily="49" charset="0"/>
              </a:rPr>
              <a:t> </a:t>
            </a:r>
            <a:r>
              <a:rPr lang="en-US" sz="1000" b="0" i="0" u="none" strike="noStrike" dirty="0" err="1">
                <a:solidFill>
                  <a:srgbClr val="000000"/>
                </a:solidFill>
                <a:effectLst/>
                <a:latin typeface="Courier New" panose="02070309020205020404" pitchFamily="49" charset="0"/>
              </a:rPr>
              <a:t>i</a:t>
            </a:r>
            <a:r>
              <a:rPr lang="en-US" sz="1000" b="0" i="0" u="none" strike="noStrike" dirty="0">
                <a:solidFill>
                  <a:srgbClr val="000000"/>
                </a:solidFill>
                <a:effectLst/>
                <a:latin typeface="Courier New" panose="02070309020205020404" pitchFamily="49" charset="0"/>
              </a:rPr>
              <a:t> </a:t>
            </a:r>
            <a:r>
              <a:rPr lang="en-US" sz="1000" b="0" i="0" u="none" strike="noStrike" dirty="0">
                <a:solidFill>
                  <a:srgbClr val="0000FF"/>
                </a:solidFill>
                <a:effectLst/>
                <a:latin typeface="Courier New" panose="02070309020205020404" pitchFamily="49" charset="0"/>
              </a:rPr>
              <a:t>in</a:t>
            </a:r>
            <a:r>
              <a:rPr lang="en-US" sz="1000" b="0" i="0" u="none" strike="noStrike" dirty="0">
                <a:solidFill>
                  <a:srgbClr val="000000"/>
                </a:solidFill>
                <a:effectLst/>
                <a:latin typeface="Courier New" panose="02070309020205020404" pitchFamily="49" charset="0"/>
              </a:rPr>
              <a:t> </a:t>
            </a:r>
            <a:r>
              <a:rPr lang="en-US" sz="1000" b="0" i="0" u="none" strike="noStrike" dirty="0">
                <a:solidFill>
                  <a:srgbClr val="795E26"/>
                </a:solidFill>
                <a:effectLst/>
                <a:latin typeface="Courier New" panose="02070309020205020404" pitchFamily="49" charset="0"/>
              </a:rPr>
              <a:t>range</a:t>
            </a:r>
            <a:r>
              <a:rPr lang="en-US" sz="1000" b="0" i="0" u="none" strike="noStrike" dirty="0">
                <a:solidFill>
                  <a:srgbClr val="000000"/>
                </a:solidFill>
                <a:effectLst/>
                <a:latin typeface="Courier New" panose="02070309020205020404" pitchFamily="49" charset="0"/>
              </a:rPr>
              <a:t>(epochs):</a:t>
            </a:r>
          </a:p>
          <a:p>
            <a:pPr algn="l"/>
            <a:r>
              <a:rPr lang="en-US" sz="1000" b="0" i="0" u="none" strike="noStrike" dirty="0">
                <a:solidFill>
                  <a:srgbClr val="000000"/>
                </a:solidFill>
                <a:effectLst/>
                <a:latin typeface="Courier New" panose="02070309020205020404" pitchFamily="49" charset="0"/>
              </a:rPr>
              <a:t>    </a:t>
            </a:r>
            <a:r>
              <a:rPr lang="en-US" sz="1000" b="0" i="0" u="none" strike="noStrike" dirty="0" err="1">
                <a:solidFill>
                  <a:srgbClr val="000000"/>
                </a:solidFill>
                <a:effectLst/>
                <a:latin typeface="Courier New" panose="02070309020205020404" pitchFamily="49" charset="0"/>
              </a:rPr>
              <a:t>d_x</a:t>
            </a:r>
            <a:r>
              <a:rPr lang="en-US" sz="1000" b="0" i="0" u="none" strike="noStrike" dirty="0">
                <a:solidFill>
                  <a:srgbClr val="000000"/>
                </a:solidFill>
                <a:effectLst/>
                <a:latin typeface="Courier New" panose="02070309020205020404" pitchFamily="49" charset="0"/>
              </a:rPr>
              <a:t> = </a:t>
            </a:r>
            <a:r>
              <a:rPr lang="en-US" sz="1000" b="0" i="0" u="none" strike="noStrike" dirty="0" err="1">
                <a:solidFill>
                  <a:srgbClr val="000000"/>
                </a:solidFill>
                <a:effectLst/>
                <a:latin typeface="Courier New" panose="02070309020205020404" pitchFamily="49" charset="0"/>
              </a:rPr>
              <a:t>dx_f</a:t>
            </a:r>
            <a:r>
              <a:rPr lang="en-US" sz="1000" b="0" i="0" u="none" strike="noStrike" dirty="0">
                <a:solidFill>
                  <a:srgbClr val="000000"/>
                </a:solidFill>
                <a:effectLst/>
                <a:latin typeface="Courier New" panose="02070309020205020404" pitchFamily="49" charset="0"/>
              </a:rPr>
              <a:t>(x) </a:t>
            </a:r>
            <a:r>
              <a:rPr lang="en-US" sz="1000" b="0" i="0" u="none" strike="noStrike" dirty="0">
                <a:solidFill>
                  <a:srgbClr val="008000"/>
                </a:solidFill>
                <a:effectLst/>
                <a:latin typeface="Courier New" panose="02070309020205020404" pitchFamily="49" charset="0"/>
              </a:rPr>
              <a:t># get x slope</a:t>
            </a:r>
            <a:endParaRPr lang="en-US" sz="1000" b="0" i="0" u="none" strike="noStrike" dirty="0">
              <a:solidFill>
                <a:srgbClr val="000000"/>
              </a:solidFill>
              <a:effectLst/>
              <a:latin typeface="Courier New" panose="02070309020205020404" pitchFamily="49" charset="0"/>
            </a:endParaRPr>
          </a:p>
          <a:p>
            <a:pPr algn="l"/>
            <a:r>
              <a:rPr lang="en-US" sz="1000" b="0" i="0" u="none" strike="noStrike" dirty="0">
                <a:solidFill>
                  <a:srgbClr val="000000"/>
                </a:solidFill>
                <a:effectLst/>
                <a:latin typeface="Courier New" panose="02070309020205020404" pitchFamily="49" charset="0"/>
              </a:rPr>
              <a:t>    </a:t>
            </a:r>
            <a:r>
              <a:rPr lang="en-US" sz="1000" b="0" i="0" u="none" strike="noStrike" dirty="0" err="1">
                <a:solidFill>
                  <a:srgbClr val="000000"/>
                </a:solidFill>
                <a:effectLst/>
                <a:latin typeface="Courier New" panose="02070309020205020404" pitchFamily="49" charset="0"/>
              </a:rPr>
              <a:t>d_y</a:t>
            </a:r>
            <a:r>
              <a:rPr lang="en-US" sz="1000" b="0" i="0" u="none" strike="noStrike" dirty="0">
                <a:solidFill>
                  <a:srgbClr val="000000"/>
                </a:solidFill>
                <a:effectLst/>
                <a:latin typeface="Courier New" panose="02070309020205020404" pitchFamily="49" charset="0"/>
              </a:rPr>
              <a:t> = </a:t>
            </a:r>
            <a:r>
              <a:rPr lang="en-US" sz="1000" b="0" i="0" u="none" strike="noStrike" dirty="0" err="1">
                <a:solidFill>
                  <a:srgbClr val="000000"/>
                </a:solidFill>
                <a:effectLst/>
                <a:latin typeface="Courier New" panose="02070309020205020404" pitchFamily="49" charset="0"/>
              </a:rPr>
              <a:t>dy_f</a:t>
            </a:r>
            <a:r>
              <a:rPr lang="en-US" sz="1000" b="0" i="0" u="none" strike="noStrike" dirty="0">
                <a:solidFill>
                  <a:srgbClr val="000000"/>
                </a:solidFill>
                <a:effectLst/>
                <a:latin typeface="Courier New" panose="02070309020205020404" pitchFamily="49" charset="0"/>
              </a:rPr>
              <a:t>(y) </a:t>
            </a:r>
            <a:r>
              <a:rPr lang="en-US" sz="1000" b="0" i="0" u="none" strike="noStrike" dirty="0">
                <a:solidFill>
                  <a:srgbClr val="008000"/>
                </a:solidFill>
                <a:effectLst/>
                <a:latin typeface="Courier New" panose="02070309020205020404" pitchFamily="49" charset="0"/>
              </a:rPr>
              <a:t># get y slope</a:t>
            </a:r>
            <a:endParaRPr lang="en-US" sz="1000" b="0" i="0" u="none" strike="noStrike" dirty="0">
              <a:solidFill>
                <a:srgbClr val="000000"/>
              </a:solidFill>
              <a:effectLst/>
              <a:latin typeface="Courier New" panose="02070309020205020404" pitchFamily="49" charset="0"/>
            </a:endParaRPr>
          </a:p>
          <a:p>
            <a:pPr algn="l"/>
            <a:r>
              <a:rPr lang="en-US" sz="1000" b="0" i="0" u="none" strike="noStrike" dirty="0">
                <a:solidFill>
                  <a:srgbClr val="000000"/>
                </a:solidFill>
                <a:effectLst/>
                <a:latin typeface="Courier New" panose="02070309020205020404" pitchFamily="49" charset="0"/>
              </a:rPr>
              <a:t>    </a:t>
            </a:r>
            <a:r>
              <a:rPr lang="en-US" sz="1000" b="0" i="0" u="none" strike="noStrike" dirty="0" err="1">
                <a:solidFill>
                  <a:srgbClr val="000000"/>
                </a:solidFill>
                <a:effectLst/>
                <a:latin typeface="Courier New" panose="02070309020205020404" pitchFamily="49" charset="0"/>
              </a:rPr>
              <a:t>d_z</a:t>
            </a:r>
            <a:r>
              <a:rPr lang="en-US" sz="1000" b="0" i="0" u="none" strike="noStrike" dirty="0">
                <a:solidFill>
                  <a:srgbClr val="000000"/>
                </a:solidFill>
                <a:effectLst/>
                <a:latin typeface="Courier New" panose="02070309020205020404" pitchFamily="49" charset="0"/>
              </a:rPr>
              <a:t> = </a:t>
            </a:r>
            <a:r>
              <a:rPr lang="en-US" sz="1000" b="0" i="0" u="none" strike="noStrike" dirty="0" err="1">
                <a:solidFill>
                  <a:srgbClr val="000000"/>
                </a:solidFill>
                <a:effectLst/>
                <a:latin typeface="Courier New" panose="02070309020205020404" pitchFamily="49" charset="0"/>
              </a:rPr>
              <a:t>dz_f</a:t>
            </a:r>
            <a:r>
              <a:rPr lang="en-US" sz="1000" b="0" i="0" u="none" strike="noStrike" dirty="0">
                <a:solidFill>
                  <a:srgbClr val="000000"/>
                </a:solidFill>
                <a:effectLst/>
                <a:latin typeface="Courier New" panose="02070309020205020404" pitchFamily="49" charset="0"/>
              </a:rPr>
              <a:t>(z) </a:t>
            </a:r>
            <a:r>
              <a:rPr lang="en-US" sz="1000" b="0" i="0" u="none" strike="noStrike" dirty="0">
                <a:solidFill>
                  <a:srgbClr val="008000"/>
                </a:solidFill>
                <a:effectLst/>
                <a:latin typeface="Courier New" panose="02070309020205020404" pitchFamily="49" charset="0"/>
              </a:rPr>
              <a:t># get z slope</a:t>
            </a:r>
            <a:endParaRPr lang="en-US" sz="1000" b="0" i="0" u="none" strike="noStrike" dirty="0">
              <a:solidFill>
                <a:srgbClr val="000000"/>
              </a:solidFill>
              <a:effectLst/>
              <a:latin typeface="Courier New" panose="02070309020205020404" pitchFamily="49" charset="0"/>
            </a:endParaRPr>
          </a:p>
          <a:p>
            <a:pPr algn="l"/>
            <a:br>
              <a:rPr lang="en-US" sz="1000" b="0" i="0" u="none" strike="noStrike" dirty="0">
                <a:solidFill>
                  <a:srgbClr val="000000"/>
                </a:solidFill>
                <a:effectLst/>
                <a:latin typeface="Courier New" panose="02070309020205020404" pitchFamily="49" charset="0"/>
              </a:rPr>
            </a:br>
            <a:r>
              <a:rPr lang="en-US" sz="1000" b="0" i="0" u="none" strike="noStrike" dirty="0">
                <a:solidFill>
                  <a:srgbClr val="000000"/>
                </a:solidFill>
                <a:effectLst/>
                <a:latin typeface="Courier New" panose="02070309020205020404" pitchFamily="49" charset="0"/>
              </a:rPr>
              <a:t>    x = x - L * </a:t>
            </a:r>
            <a:r>
              <a:rPr lang="en-US" sz="1000" b="0" i="0" u="none" strike="noStrike" dirty="0" err="1">
                <a:solidFill>
                  <a:srgbClr val="000000"/>
                </a:solidFill>
                <a:effectLst/>
                <a:latin typeface="Courier New" panose="02070309020205020404" pitchFamily="49" charset="0"/>
              </a:rPr>
              <a:t>d_x</a:t>
            </a:r>
            <a:r>
              <a:rPr lang="en-US" sz="1000" b="0" i="0" u="none" strike="noStrike" dirty="0">
                <a:solidFill>
                  <a:srgbClr val="000000"/>
                </a:solidFill>
                <a:effectLst/>
                <a:latin typeface="Courier New" panose="02070309020205020404" pitchFamily="49" charset="0"/>
              </a:rPr>
              <a:t> </a:t>
            </a:r>
            <a:r>
              <a:rPr lang="en-US" sz="1000" b="0" i="0" u="none" strike="noStrike" dirty="0">
                <a:solidFill>
                  <a:srgbClr val="008000"/>
                </a:solidFill>
                <a:effectLst/>
                <a:latin typeface="Courier New" panose="02070309020205020404" pitchFamily="49" charset="0"/>
              </a:rPr>
              <a:t># update x</a:t>
            </a:r>
            <a:endParaRPr lang="en-US" sz="1000" b="0" i="0" u="none" strike="noStrike" dirty="0">
              <a:solidFill>
                <a:srgbClr val="000000"/>
              </a:solidFill>
              <a:effectLst/>
              <a:latin typeface="Courier New" panose="02070309020205020404" pitchFamily="49" charset="0"/>
            </a:endParaRPr>
          </a:p>
          <a:p>
            <a:pPr algn="l"/>
            <a:r>
              <a:rPr lang="en-US" sz="1000" b="0" i="0" u="none" strike="noStrike" dirty="0">
                <a:solidFill>
                  <a:srgbClr val="000000"/>
                </a:solidFill>
                <a:effectLst/>
                <a:latin typeface="Courier New" panose="02070309020205020404" pitchFamily="49" charset="0"/>
              </a:rPr>
              <a:t>    y = y - L * </a:t>
            </a:r>
            <a:r>
              <a:rPr lang="en-US" sz="1000" b="0" i="0" u="none" strike="noStrike" dirty="0" err="1">
                <a:solidFill>
                  <a:srgbClr val="000000"/>
                </a:solidFill>
                <a:effectLst/>
                <a:latin typeface="Courier New" panose="02070309020205020404" pitchFamily="49" charset="0"/>
              </a:rPr>
              <a:t>d_y</a:t>
            </a:r>
            <a:r>
              <a:rPr lang="en-US" sz="1000" b="0" i="0" u="none" strike="noStrike" dirty="0">
                <a:solidFill>
                  <a:srgbClr val="000000"/>
                </a:solidFill>
                <a:effectLst/>
                <a:latin typeface="Courier New" panose="02070309020205020404" pitchFamily="49" charset="0"/>
              </a:rPr>
              <a:t> </a:t>
            </a:r>
            <a:r>
              <a:rPr lang="en-US" sz="1000" b="0" i="0" u="none" strike="noStrike" dirty="0">
                <a:solidFill>
                  <a:srgbClr val="008000"/>
                </a:solidFill>
                <a:effectLst/>
                <a:latin typeface="Courier New" panose="02070309020205020404" pitchFamily="49" charset="0"/>
              </a:rPr>
              <a:t># update y</a:t>
            </a:r>
            <a:endParaRPr lang="en-US" sz="1000" b="0" i="0" u="none" strike="noStrike" dirty="0">
              <a:solidFill>
                <a:srgbClr val="000000"/>
              </a:solidFill>
              <a:effectLst/>
              <a:latin typeface="Courier New" panose="02070309020205020404" pitchFamily="49" charset="0"/>
            </a:endParaRPr>
          </a:p>
          <a:p>
            <a:pPr algn="l"/>
            <a:r>
              <a:rPr lang="en-US" sz="1000" b="0" i="0" u="none" strike="noStrike" dirty="0">
                <a:solidFill>
                  <a:srgbClr val="000000"/>
                </a:solidFill>
                <a:effectLst/>
                <a:latin typeface="Courier New" panose="02070309020205020404" pitchFamily="49" charset="0"/>
              </a:rPr>
              <a:t>    z = z - L * </a:t>
            </a:r>
            <a:r>
              <a:rPr lang="en-US" sz="1000" b="0" i="0" u="none" strike="noStrike" dirty="0" err="1">
                <a:solidFill>
                  <a:srgbClr val="000000"/>
                </a:solidFill>
                <a:effectLst/>
                <a:latin typeface="Courier New" panose="02070309020205020404" pitchFamily="49" charset="0"/>
              </a:rPr>
              <a:t>d_z</a:t>
            </a:r>
            <a:r>
              <a:rPr lang="en-US" sz="1000" b="0" i="0" u="none" strike="noStrike" dirty="0">
                <a:solidFill>
                  <a:srgbClr val="000000"/>
                </a:solidFill>
                <a:effectLst/>
                <a:latin typeface="Courier New" panose="02070309020205020404" pitchFamily="49" charset="0"/>
              </a:rPr>
              <a:t> </a:t>
            </a:r>
            <a:r>
              <a:rPr lang="en-US" sz="1000" b="0" i="0" u="none" strike="noStrike" dirty="0">
                <a:solidFill>
                  <a:srgbClr val="008000"/>
                </a:solidFill>
                <a:effectLst/>
                <a:latin typeface="Courier New" panose="02070309020205020404" pitchFamily="49" charset="0"/>
              </a:rPr>
              <a:t># update z</a:t>
            </a:r>
            <a:endParaRPr lang="en-US" sz="1000" b="0" i="0" u="none" strike="noStrike" dirty="0">
              <a:solidFill>
                <a:srgbClr val="000000"/>
              </a:solidFill>
              <a:effectLst/>
              <a:latin typeface="Courier New" panose="02070309020205020404" pitchFamily="49" charset="0"/>
            </a:endParaRPr>
          </a:p>
          <a:p>
            <a:pPr algn="l"/>
            <a:br>
              <a:rPr lang="en-US" sz="1000" b="0" i="0" u="none" strike="noStrike" dirty="0">
                <a:solidFill>
                  <a:srgbClr val="000000"/>
                </a:solidFill>
                <a:effectLst/>
                <a:latin typeface="Courier New" panose="02070309020205020404" pitchFamily="49" charset="0"/>
              </a:rPr>
            </a:br>
            <a:r>
              <a:rPr lang="en-US" sz="1000" b="0" i="0" u="none" strike="noStrike" dirty="0">
                <a:solidFill>
                  <a:srgbClr val="008000"/>
                </a:solidFill>
                <a:effectLst/>
                <a:latin typeface="Courier New" panose="02070309020205020404" pitchFamily="49" charset="0"/>
              </a:rPr>
              <a:t># -9.999999999995559 2.9999999999988898 0.9999999999997224 2.1031154992708616e-23</a:t>
            </a:r>
            <a:endParaRPr lang="en-US" sz="1000" b="0" i="0" u="none" strike="noStrike" dirty="0">
              <a:solidFill>
                <a:srgbClr val="000000"/>
              </a:solidFill>
              <a:effectLst/>
              <a:latin typeface="Courier New" panose="02070309020205020404" pitchFamily="49" charset="0"/>
            </a:endParaRPr>
          </a:p>
          <a:p>
            <a:pPr algn="l"/>
            <a:r>
              <a:rPr lang="en-US" sz="1000" b="0" i="0" u="none" strike="noStrike" dirty="0">
                <a:solidFill>
                  <a:srgbClr val="795E26"/>
                </a:solidFill>
                <a:effectLst/>
                <a:latin typeface="Courier New" panose="02070309020205020404" pitchFamily="49" charset="0"/>
              </a:rPr>
              <a:t>print</a:t>
            </a:r>
            <a:r>
              <a:rPr lang="en-US" sz="1000" b="0" i="0" u="none" strike="noStrike" dirty="0">
                <a:solidFill>
                  <a:srgbClr val="000000"/>
                </a:solidFill>
                <a:effectLst/>
                <a:latin typeface="Courier New" panose="02070309020205020404" pitchFamily="49" charset="0"/>
              </a:rPr>
              <a:t>(x, y, z, f(</a:t>
            </a:r>
            <a:r>
              <a:rPr lang="en-US" sz="1000" b="0" i="0" u="none" strike="noStrike" dirty="0" err="1">
                <a:solidFill>
                  <a:srgbClr val="000000"/>
                </a:solidFill>
                <a:effectLst/>
                <a:latin typeface="Courier New" panose="02070309020205020404" pitchFamily="49" charset="0"/>
              </a:rPr>
              <a:t>x,y,z</a:t>
            </a:r>
            <a:r>
              <a:rPr lang="en-US" sz="1000" b="0" i="0" u="none" strike="noStrike" dirty="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587898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V</a:t>
            </a:r>
            <a:br>
              <a:rPr lang="en-US" sz="4400" dirty="0">
                <a:solidFill>
                  <a:schemeClr val="bg1"/>
                </a:solidFill>
              </a:rPr>
            </a:br>
            <a:r>
              <a:rPr lang="en-US" sz="4400" dirty="0">
                <a:solidFill>
                  <a:schemeClr val="bg1"/>
                </a:solidFill>
              </a:rPr>
              <a:t>Stochastic Gradient Descent</a:t>
            </a:r>
          </a:p>
        </p:txBody>
      </p:sp>
    </p:spTree>
    <p:extLst>
      <p:ext uri="{BB962C8B-B14F-4D97-AF65-F5344CB8AC3E}">
        <p14:creationId xmlns:p14="http://schemas.microsoft.com/office/powerpoint/2010/main" val="24009662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3D3D8-85E7-7405-8D0B-907F8E5A8252}"/>
              </a:ext>
            </a:extLst>
          </p:cNvPr>
          <p:cNvSpPr>
            <a:spLocks noGrp="1"/>
          </p:cNvSpPr>
          <p:nvPr>
            <p:ph type="title"/>
          </p:nvPr>
        </p:nvSpPr>
        <p:spPr/>
        <p:txBody>
          <a:bodyPr/>
          <a:lstStyle/>
          <a:p>
            <a:r>
              <a:rPr lang="en-US" dirty="0"/>
              <a:t>Let’s Walk Before We Run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65A114-A94E-419F-A4DC-3284BB957316}"/>
                  </a:ext>
                </a:extLst>
              </p:cNvPr>
              <p:cNvSpPr>
                <a:spLocks noGrp="1"/>
              </p:cNvSpPr>
              <p:nvPr>
                <p:ph sz="quarter" idx="10"/>
              </p:nvPr>
            </p:nvSpPr>
            <p:spPr>
              <a:xfrm>
                <a:off x="539495" y="1435607"/>
                <a:ext cx="6907307" cy="5173739"/>
              </a:xfrm>
            </p:spPr>
            <p:txBody>
              <a:bodyPr>
                <a:normAutofit/>
              </a:bodyPr>
              <a:lstStyle/>
              <a:p>
                <a:r>
                  <a:rPr lang="en-US" b="1" dirty="0"/>
                  <a:t>Recall that each node in a neural network is a linear function. </a:t>
                </a:r>
              </a:p>
              <a:p>
                <a:r>
                  <a:rPr lang="en-US" dirty="0"/>
                  <a:t>Each weight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𝑥</m:t>
                        </m:r>
                      </m:sub>
                    </m:sSub>
                  </m:oMath>
                </a14:m>
                <a:r>
                  <a:rPr lang="en-US" dirty="0"/>
                  <a:t> is a slope coefficient and each bias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𝑥</m:t>
                        </m:r>
                      </m:sub>
                    </m:sSub>
                  </m:oMath>
                </a14:m>
                <a:r>
                  <a:rPr lang="en-US" dirty="0"/>
                  <a:t> is an intercept. </a:t>
                </a:r>
              </a:p>
              <a:p>
                <a:r>
                  <a:rPr lang="en-US" dirty="0"/>
                  <a:t>Therefore, it makes sense to learn how to fit a linear regression to data using gradient descent, getting a sense of the operations in one node. </a:t>
                </a:r>
              </a:p>
              <a:p>
                <a:r>
                  <a:rPr lang="en-US" dirty="0"/>
                  <a:t>Then we can escalate the complexity, optimize the neural network, and justify the need for stochastic gradient descent. </a:t>
                </a:r>
              </a:p>
            </p:txBody>
          </p:sp>
        </mc:Choice>
        <mc:Fallback xmlns="">
          <p:sp>
            <p:nvSpPr>
              <p:cNvPr id="3" name="Content Placeholder 2">
                <a:extLst>
                  <a:ext uri="{FF2B5EF4-FFF2-40B4-BE49-F238E27FC236}">
                    <a16:creationId xmlns:a16="http://schemas.microsoft.com/office/drawing/2014/main" id="{D265A114-A94E-419F-A4DC-3284BB957316}"/>
                  </a:ext>
                </a:extLst>
              </p:cNvPr>
              <p:cNvSpPr>
                <a:spLocks noGrp="1" noRot="1" noChangeAspect="1" noMove="1" noResize="1" noEditPoints="1" noAdjustHandles="1" noChangeArrowheads="1" noChangeShapeType="1" noTextEdit="1"/>
              </p:cNvSpPr>
              <p:nvPr>
                <p:ph sz="quarter" idx="10"/>
              </p:nvPr>
            </p:nvSpPr>
            <p:spPr>
              <a:xfrm>
                <a:off x="539495" y="1435607"/>
                <a:ext cx="6907307" cy="5173739"/>
              </a:xfrm>
              <a:blipFill>
                <a:blip r:embed="rId2"/>
                <a:stretch>
                  <a:fillRect l="-734" r="-5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1C84033D-10BD-3417-37F7-D6B697668472}"/>
                  </a:ext>
                </a:extLst>
              </p:cNvPr>
              <p:cNvSpPr/>
              <p:nvPr/>
            </p:nvSpPr>
            <p:spPr>
              <a:xfrm>
                <a:off x="8977383" y="1568903"/>
                <a:ext cx="1860097" cy="1860097"/>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240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𝑥</m:t>
                        </m:r>
                      </m:e>
                      <m:sub>
                        <m:r>
                          <a:rPr lang="en-US" sz="2400" b="0" i="1" smtClean="0">
                            <a:solidFill>
                              <a:schemeClr val="bg1"/>
                            </a:solidFill>
                            <a:latin typeface="Cambria Math" panose="02040503050406030204" pitchFamily="18" charset="0"/>
                          </a:rPr>
                          <m:t>1</m:t>
                        </m:r>
                      </m:sub>
                    </m:sSub>
                  </m:oMath>
                </a14:m>
                <a:r>
                  <a:rPr lang="en-US" sz="2400" dirty="0">
                    <a:solidFill>
                      <a:schemeClr val="bg1"/>
                    </a:solidFill>
                  </a:rPr>
                  <a:t> </a:t>
                </a:r>
                <a14:m>
                  <m:oMath xmlns:m="http://schemas.openxmlformats.org/officeDocument/2006/math">
                    <m:sSub>
                      <m:sSubPr>
                        <m:ctrlPr>
                          <a:rPr lang="en-US" sz="240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𝑤</m:t>
                        </m:r>
                      </m:e>
                      <m:sub>
                        <m:r>
                          <a:rPr lang="en-US" sz="2400" i="1">
                            <a:solidFill>
                              <a:srgbClr val="FF0000"/>
                            </a:solidFill>
                            <a:latin typeface="Cambria Math" panose="02040503050406030204" pitchFamily="18" charset="0"/>
                          </a:rPr>
                          <m:t>1</m:t>
                        </m:r>
                      </m:sub>
                    </m:sSub>
                    <m:r>
                      <a:rPr lang="en-US" sz="2400" b="0" i="0" smtClean="0">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𝑥</m:t>
                        </m:r>
                      </m:e>
                      <m:sub>
                        <m:r>
                          <a:rPr lang="en-US" sz="2400" b="0" i="1" smtClean="0">
                            <a:solidFill>
                              <a:schemeClr val="bg1"/>
                            </a:solidFill>
                            <a:latin typeface="Cambria Math" panose="02040503050406030204" pitchFamily="18" charset="0"/>
                          </a:rPr>
                          <m:t>2</m:t>
                        </m:r>
                      </m:sub>
                    </m:sSub>
                    <m:r>
                      <m:rPr>
                        <m:nor/>
                      </m:rPr>
                      <a:rPr lang="en-US" sz="2400" dirty="0">
                        <a:solidFill>
                          <a:schemeClr val="bg1"/>
                        </a:solidFill>
                      </a:rPr>
                      <m:t> </m:t>
                    </m:r>
                    <m:sSub>
                      <m:sSubPr>
                        <m:ctrlPr>
                          <a:rPr lang="en-US" sz="2400" i="1" smtClean="0">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𝑤</m:t>
                        </m:r>
                      </m:e>
                      <m:sub>
                        <m:r>
                          <a:rPr lang="en-US" sz="2400" b="0" i="1" smtClean="0">
                            <a:solidFill>
                              <a:srgbClr val="FF0000"/>
                            </a:solidFill>
                            <a:latin typeface="Cambria Math" panose="02040503050406030204" pitchFamily="18" charset="0"/>
                          </a:rPr>
                          <m:t>2</m:t>
                        </m:r>
                      </m:sub>
                    </m:sSub>
                    <m:r>
                      <a:rPr lang="en-US" sz="2400" b="0" i="1" smtClean="0">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𝑥</m:t>
                        </m:r>
                      </m:e>
                      <m:sub>
                        <m:r>
                          <a:rPr lang="en-US" sz="2400" b="0" i="1" smtClean="0">
                            <a:solidFill>
                              <a:schemeClr val="bg1"/>
                            </a:solidFill>
                            <a:latin typeface="Cambria Math" panose="02040503050406030204" pitchFamily="18" charset="0"/>
                          </a:rPr>
                          <m:t>3</m:t>
                        </m:r>
                      </m:sub>
                    </m:sSub>
                    <m:r>
                      <m:rPr>
                        <m:nor/>
                      </m:rPr>
                      <a:rPr lang="en-US" sz="2400" dirty="0">
                        <a:solidFill>
                          <a:schemeClr val="bg1"/>
                        </a:solidFill>
                      </a:rPr>
                      <m:t> </m:t>
                    </m:r>
                    <m:sSub>
                      <m:sSubPr>
                        <m:ctrlPr>
                          <a:rPr lang="en-US" sz="2400" i="1" smtClean="0">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𝑤</m:t>
                        </m:r>
                      </m:e>
                      <m:sub>
                        <m:r>
                          <a:rPr lang="en-US" sz="2400" b="0" i="1" smtClean="0">
                            <a:solidFill>
                              <a:srgbClr val="FF0000"/>
                            </a:solidFill>
                            <a:latin typeface="Cambria Math" panose="02040503050406030204" pitchFamily="18" charset="0"/>
                          </a:rPr>
                          <m:t>3</m:t>
                        </m:r>
                      </m:sub>
                    </m:sSub>
                    <m:r>
                      <a:rPr lang="en-US" sz="2400" b="0" i="0" smtClean="0">
                        <a:solidFill>
                          <a:schemeClr val="bg1"/>
                        </a:solidFill>
                        <a:latin typeface="Cambria Math" panose="02040503050406030204" pitchFamily="18" charset="0"/>
                      </a:rPr>
                      <m:t>+</m:t>
                    </m:r>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ea typeface="Cambria Math" panose="02040503050406030204" pitchFamily="18" charset="0"/>
                          </a:rPr>
                          <m:t>𝑏</m:t>
                        </m:r>
                      </m:e>
                      <m:sub>
                        <m:r>
                          <a:rPr lang="en-US" sz="2400" b="0" i="1" smtClean="0">
                            <a:solidFill>
                              <a:srgbClr val="FF0000"/>
                            </a:solidFill>
                            <a:latin typeface="Cambria Math" panose="02040503050406030204" pitchFamily="18" charset="0"/>
                          </a:rPr>
                          <m:t>1</m:t>
                        </m:r>
                      </m:sub>
                    </m:sSub>
                  </m:oMath>
                </a14:m>
                <a:endParaRPr lang="en-US" sz="2400" dirty="0">
                  <a:solidFill>
                    <a:schemeClr val="bg1"/>
                  </a:solidFill>
                </a:endParaRPr>
              </a:p>
            </p:txBody>
          </p:sp>
        </mc:Choice>
        <mc:Fallback xmlns="">
          <p:sp>
            <p:nvSpPr>
              <p:cNvPr id="4" name="Oval 3">
                <a:extLst>
                  <a:ext uri="{FF2B5EF4-FFF2-40B4-BE49-F238E27FC236}">
                    <a16:creationId xmlns:a16="http://schemas.microsoft.com/office/drawing/2014/main" id="{1C84033D-10BD-3417-37F7-D6B697668472}"/>
                  </a:ext>
                </a:extLst>
              </p:cNvPr>
              <p:cNvSpPr>
                <a:spLocks noRot="1" noChangeAspect="1" noMove="1" noResize="1" noEditPoints="1" noAdjustHandles="1" noChangeArrowheads="1" noChangeShapeType="1" noTextEdit="1"/>
              </p:cNvSpPr>
              <p:nvPr/>
            </p:nvSpPr>
            <p:spPr>
              <a:xfrm>
                <a:off x="8977383" y="1568903"/>
                <a:ext cx="1860097" cy="1860097"/>
              </a:xfrm>
              <a:prstGeom prst="ellipse">
                <a:avLst/>
              </a:prstGeom>
              <a:blipFill>
                <a:blip r:embed="rId3"/>
                <a:stretch>
                  <a:fillRect/>
                </a:stretch>
              </a:blipFill>
              <a:ln>
                <a:solidFill>
                  <a:schemeClr val="tx1"/>
                </a:solidFill>
              </a:ln>
            </p:spPr>
            <p:txBody>
              <a:bodyPr/>
              <a:lstStyle/>
              <a:p>
                <a:r>
                  <a:rPr lang="en-US">
                    <a:noFill/>
                  </a:rPr>
                  <a:t> </a:t>
                </a:r>
              </a:p>
            </p:txBody>
          </p:sp>
        </mc:Fallback>
      </mc:AlternateContent>
      <p:pic>
        <p:nvPicPr>
          <p:cNvPr id="5" name="Graphic 4">
            <a:extLst>
              <a:ext uri="{FF2B5EF4-FFF2-40B4-BE49-F238E27FC236}">
                <a16:creationId xmlns:a16="http://schemas.microsoft.com/office/drawing/2014/main" id="{D9B458A7-7AD2-98EA-DA48-D7490506BD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9148999" y="3970790"/>
            <a:ext cx="2776005" cy="2519662"/>
          </a:xfrm>
          <a:prstGeom prst="rect">
            <a:avLst/>
          </a:prstGeom>
        </p:spPr>
      </p:pic>
      <p:cxnSp>
        <p:nvCxnSpPr>
          <p:cNvPr id="6" name="Straight Connector 5">
            <a:extLst>
              <a:ext uri="{FF2B5EF4-FFF2-40B4-BE49-F238E27FC236}">
                <a16:creationId xmlns:a16="http://schemas.microsoft.com/office/drawing/2014/main" id="{EA0706A2-06C8-DE43-F3DD-A0AB710AB27C}"/>
              </a:ext>
            </a:extLst>
          </p:cNvPr>
          <p:cNvCxnSpPr>
            <a:cxnSpLocks/>
          </p:cNvCxnSpPr>
          <p:nvPr/>
        </p:nvCxnSpPr>
        <p:spPr>
          <a:xfrm>
            <a:off x="9148999" y="3018971"/>
            <a:ext cx="1073809" cy="1514754"/>
          </a:xfrm>
          <a:prstGeom prst="line">
            <a:avLst/>
          </a:prstGeom>
          <a:ln w="28575">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CD633ED-60A4-16A3-1B19-335DBCB7CF5B}"/>
              </a:ext>
            </a:extLst>
          </p:cNvPr>
          <p:cNvCxnSpPr>
            <a:cxnSpLocks/>
            <a:endCxn id="4" idx="6"/>
          </p:cNvCxnSpPr>
          <p:nvPr/>
        </p:nvCxnSpPr>
        <p:spPr>
          <a:xfrm flipH="1" flipV="1">
            <a:off x="10837480" y="2498952"/>
            <a:ext cx="80331" cy="1762368"/>
          </a:xfrm>
          <a:prstGeom prst="line">
            <a:avLst/>
          </a:prstGeom>
          <a:ln w="28575">
            <a:solidFill>
              <a:srgbClr val="0070C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76978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474397"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For a simple linear regression, we want to find a function </a:t>
                </a:r>
                <a14:m>
                  <m:oMath xmlns:m="http://schemas.openxmlformats.org/officeDocument/2006/math">
                    <m:r>
                      <a:rPr lang="en-US" b="1" i="1" smtClean="0">
                        <a:latin typeface="Cambria Math" panose="02040503050406030204" pitchFamily="18" charset="0"/>
                        <a:cs typeface="Segoe UI" panose="020B0502040204020203" pitchFamily="34" charset="0"/>
                      </a:rPr>
                      <m:t>𝒚</m:t>
                    </m:r>
                    <m:r>
                      <a:rPr lang="en-US" b="1" i="1" smtClean="0">
                        <a:latin typeface="Cambria Math" panose="02040503050406030204" pitchFamily="18" charset="0"/>
                        <a:cs typeface="Segoe UI" panose="020B0502040204020203" pitchFamily="34" charset="0"/>
                      </a:rPr>
                      <m:t>=</m:t>
                    </m:r>
                    <m:r>
                      <a:rPr lang="en-US" b="1" i="1" smtClean="0">
                        <a:latin typeface="Cambria Math" panose="02040503050406030204" pitchFamily="18" charset="0"/>
                        <a:cs typeface="Segoe UI" panose="020B0502040204020203" pitchFamily="34" charset="0"/>
                      </a:rPr>
                      <m:t>𝒎𝒙</m:t>
                    </m:r>
                    <m:r>
                      <a:rPr lang="en-US" b="1" i="1" smtClean="0">
                        <a:latin typeface="Cambria Math" panose="02040503050406030204" pitchFamily="18" charset="0"/>
                        <a:cs typeface="Segoe UI" panose="020B0502040204020203" pitchFamily="34" charset="0"/>
                      </a:rPr>
                      <m:t>+</m:t>
                    </m:r>
                    <m:r>
                      <a:rPr lang="en-US" b="1" i="1" smtClean="0">
                        <a:latin typeface="Cambria Math" panose="02040503050406030204" pitchFamily="18" charset="0"/>
                        <a:cs typeface="Segoe UI" panose="020B0502040204020203" pitchFamily="34" charset="0"/>
                      </a:rPr>
                      <m:t>𝒃</m:t>
                    </m:r>
                    <m:r>
                      <a:rPr lang="en-US" b="1" i="1" smtClean="0">
                        <a:latin typeface="Cambria Math" panose="02040503050406030204" pitchFamily="18" charset="0"/>
                        <a:cs typeface="Segoe UI" panose="020B0502040204020203" pitchFamily="34" charset="0"/>
                      </a:rPr>
                      <m:t> </m:t>
                    </m:r>
                  </m:oMath>
                </a14:m>
                <a:r>
                  <a:rPr lang="en-US" dirty="0">
                    <a:latin typeface="Segoe UI" panose="020B0502040204020203" pitchFamily="34" charset="0"/>
                    <a:cs typeface="Segoe UI" panose="020B0502040204020203" pitchFamily="34" charset="0"/>
                  </a:rPr>
                  <a:t>that best fits to these points. </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Segoe UI" panose="020B0502040204020203" pitchFamily="34" charset="0"/>
                        </a:rPr>
                        <m:t>𝑦</m:t>
                      </m:r>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𝑚𝑥</m:t>
                      </m:r>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𝑏</m:t>
                      </m:r>
                    </m:oMath>
                  </m:oMathPara>
                </a14:m>
                <a:endParaRPr lang="en-US" dirty="0">
                  <a:latin typeface="Segoe UI" panose="020B0502040204020203" pitchFamily="34" charset="0"/>
                  <a:cs typeface="Segoe UI" panose="020B0502040204020203" pitchFamily="34" charset="0"/>
                </a:endParaRPr>
              </a:p>
              <a:p>
                <a:pPr>
                  <a:spcAft>
                    <a:spcPts val="2000"/>
                  </a:spcAft>
                </a:pPr>
                <a:r>
                  <a:rPr lang="en-US" dirty="0">
                    <a:latin typeface="Segoe UI" panose="020B0502040204020203" pitchFamily="34" charset="0"/>
                    <a:cs typeface="Segoe UI" panose="020B0502040204020203" pitchFamily="34" charset="0"/>
                  </a:rPr>
                  <a:t>We already know the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values from our existing data (the red points).</a:t>
                </a:r>
              </a:p>
              <a:p>
                <a:pPr>
                  <a:spcAft>
                    <a:spcPts val="2000"/>
                  </a:spcAft>
                </a:pPr>
                <a:r>
                  <a:rPr lang="en-US" dirty="0">
                    <a:latin typeface="Segoe UI" panose="020B0502040204020203" pitchFamily="34" charset="0"/>
                    <a:cs typeface="Segoe UI" panose="020B0502040204020203" pitchFamily="34" charset="0"/>
                  </a:rPr>
                  <a:t>So the missing information is “what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will create the best fit line”?</a:t>
                </a:r>
              </a:p>
              <a:p>
                <a:pPr>
                  <a:spcAft>
                    <a:spcPts val="2000"/>
                  </a:spcAft>
                </a:pPr>
                <a:r>
                  <a:rPr lang="en-US" dirty="0">
                    <a:latin typeface="Segoe UI" panose="020B0502040204020203" pitchFamily="34" charset="0"/>
                    <a:cs typeface="Segoe UI" panose="020B0502040204020203" pitchFamily="34" charset="0"/>
                  </a:rPr>
                  <a:t>But before we solve for the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let’s first ask “what defines a best fit anyway?” </a:t>
                </a: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474397" cy="4737463"/>
              </a:xfrm>
              <a:prstGeom prst="rect">
                <a:avLst/>
              </a:prstGeom>
              <a:blipFill>
                <a:blip r:embed="rId2"/>
                <a:stretch>
                  <a:fillRect l="-753" t="-644" r="-1505"/>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4"/>
              </a:rPr>
              <a:t>https://www.desmos.com/calculator/fmhotfn3qm</a:t>
            </a:r>
            <a:endParaRPr lang="en-US" sz="1400" dirty="0"/>
          </a:p>
          <a:p>
            <a:endParaRPr lang="en-US" sz="1400" dirty="0"/>
          </a:p>
        </p:txBody>
      </p:sp>
    </p:spTree>
    <p:extLst>
      <p:ext uri="{BB962C8B-B14F-4D97-AF65-F5344CB8AC3E}">
        <p14:creationId xmlns:p14="http://schemas.microsoft.com/office/powerpoint/2010/main" val="29513272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b="1" dirty="0">
                    <a:latin typeface="Segoe UI" panose="020B0502040204020203" pitchFamily="34" charset="0"/>
                    <a:cs typeface="Segoe UI" panose="020B0502040204020203" pitchFamily="34" charset="0"/>
                  </a:rPr>
                  <a:t>Pretend you drew any straight line through the points. </a:t>
                </a:r>
              </a:p>
              <a:p>
                <a:pPr>
                  <a:spcAft>
                    <a:spcPts val="2000"/>
                  </a:spcAft>
                </a:pPr>
                <a:r>
                  <a:rPr lang="en-US" b="1" dirty="0">
                    <a:latin typeface="Segoe UI" panose="020B0502040204020203" pitchFamily="34" charset="0"/>
                    <a:cs typeface="Segoe UI" panose="020B0502040204020203" pitchFamily="34" charset="0"/>
                  </a:rPr>
                  <a:t>You will not be able to fit a perfect line, because the points do not exist on a straight line.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Machine learning models are never perfect, as real-world data is never perfect.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But you can fit a line to estimate a new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 for a given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value, even if there is an inevitable margin of error called </a:t>
                </a:r>
                <a:r>
                  <a:rPr lang="en-US" dirty="0">
                    <a:solidFill>
                      <a:srgbClr val="D24726"/>
                    </a:solidFill>
                    <a:latin typeface="Segoe UI Semibold" panose="020B0702040204020203" pitchFamily="34" charset="0"/>
                    <a:cs typeface="Segoe UI Semibold" panose="020B0702040204020203" pitchFamily="34" charset="0"/>
                  </a:rPr>
                  <a:t>loss</a:t>
                </a:r>
                <a:r>
                  <a:rPr lang="en-US" dirty="0">
                    <a:latin typeface="Segoe UI" panose="020B0502040204020203" pitchFamily="34" charset="0"/>
                    <a:cs typeface="Segoe UI" panose="020B0502040204020203" pitchFamily="34" charset="0"/>
                  </a:rPr>
                  <a:t>. </a:t>
                </a:r>
              </a:p>
              <a:p>
                <a:pPr>
                  <a:spcAft>
                    <a:spcPts val="2000"/>
                  </a:spcAft>
                </a:pPr>
                <a:r>
                  <a:rPr lang="en-US" dirty="0">
                    <a:latin typeface="Segoe UI" panose="020B0502040204020203" pitchFamily="34" charset="0"/>
                    <a:cs typeface="Segoe UI" panose="020B0502040204020203" pitchFamily="34" charset="0"/>
                  </a:rPr>
                  <a:t>Even if there is loss, it can be helpful in estimating </a:t>
                </a:r>
                <a:r>
                  <a:rPr lang="en-US" b="1" dirty="0">
                    <a:latin typeface="Segoe UI" panose="020B0502040204020203" pitchFamily="34" charset="0"/>
                    <a:cs typeface="Segoe UI" panose="020B0502040204020203" pitchFamily="34" charset="0"/>
                  </a:rPr>
                  <a:t>predictions, such as how much  </a:t>
                </a:r>
                <a:r>
                  <a:rPr lang="en-US" b="1" i="1" dirty="0">
                    <a:latin typeface="Cambria Math" panose="02040503050406030204" pitchFamily="18" charset="0"/>
                    <a:cs typeface="Segoe UI" panose="020B0502040204020203" pitchFamily="34" charset="0"/>
                  </a:rPr>
                  <a:t>y</a:t>
                </a:r>
                <a:r>
                  <a:rPr lang="en-US" b="1" dirty="0">
                    <a:latin typeface="Segoe UI" panose="020B0502040204020203" pitchFamily="34" charset="0"/>
                    <a:cs typeface="Segoe UI" panose="020B0502040204020203" pitchFamily="34" charset="0"/>
                  </a:rPr>
                  <a:t>  growth there will be at </a:t>
                </a:r>
                <a:r>
                  <a:rPr lang="en-US" b="1" i="1" dirty="0">
                    <a:latin typeface="Cambria Math" panose="02040503050406030204" pitchFamily="18" charset="0"/>
                    <a:cs typeface="Segoe UI" panose="020B0502040204020203" pitchFamily="34" charset="0"/>
                  </a:rPr>
                  <a:t>x</a:t>
                </a:r>
                <a:r>
                  <a:rPr lang="en-US" b="1" dirty="0">
                    <a:latin typeface="Segoe UI" panose="020B0502040204020203" pitchFamily="34" charset="0"/>
                    <a:cs typeface="Segoe UI" panose="020B0502040204020203" pitchFamily="34" charset="0"/>
                  </a:rPr>
                  <a:t> time in the future. </a:t>
                </a: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805" t="-535" r="-1610"/>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4"/>
              </a:rPr>
              <a:t>https://www.desmos.com/calculator/fmhotfn3qm</a:t>
            </a:r>
            <a:endParaRPr lang="en-US" sz="1400" dirty="0"/>
          </a:p>
          <a:p>
            <a:endParaRPr lang="en-US" sz="1400" dirty="0"/>
          </a:p>
        </p:txBody>
      </p:sp>
    </p:spTree>
    <p:extLst>
      <p:ext uri="{BB962C8B-B14F-4D97-AF65-F5344CB8AC3E}">
        <p14:creationId xmlns:p14="http://schemas.microsoft.com/office/powerpoint/2010/main" val="37849544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9D886-5D21-A33B-CCA8-0EEFE0AD272B}"/>
              </a:ext>
            </a:extLst>
          </p:cNvPr>
          <p:cNvSpPr>
            <a:spLocks noGrp="1"/>
          </p:cNvSpPr>
          <p:nvPr>
            <p:ph type="title"/>
          </p:nvPr>
        </p:nvSpPr>
        <p:spPr/>
        <p:txBody>
          <a:bodyPr/>
          <a:lstStyle/>
          <a:p>
            <a:r>
              <a:rPr lang="en-US" dirty="0"/>
              <a:t>Gradient Descent</a:t>
            </a:r>
          </a:p>
        </p:txBody>
      </p:sp>
      <p:sp>
        <p:nvSpPr>
          <p:cNvPr id="3" name="Content Placeholder 2">
            <a:extLst>
              <a:ext uri="{FF2B5EF4-FFF2-40B4-BE49-F238E27FC236}">
                <a16:creationId xmlns:a16="http://schemas.microsoft.com/office/drawing/2014/main" id="{8441CEE7-0E0E-4D43-E4CE-B5E8FC28105D}"/>
              </a:ext>
            </a:extLst>
          </p:cNvPr>
          <p:cNvSpPr>
            <a:spLocks noGrp="1"/>
          </p:cNvSpPr>
          <p:nvPr>
            <p:ph sz="quarter" idx="10"/>
          </p:nvPr>
        </p:nvSpPr>
        <p:spPr>
          <a:xfrm>
            <a:off x="539495" y="1435607"/>
            <a:ext cx="6117979" cy="4820813"/>
          </a:xfrm>
        </p:spPr>
        <p:txBody>
          <a:bodyPr/>
          <a:lstStyle/>
          <a:p>
            <a:r>
              <a:rPr lang="en-US" b="1" dirty="0">
                <a:solidFill>
                  <a:srgbClr val="FF0000"/>
                </a:solidFill>
              </a:rPr>
              <a:t>Gradient descent </a:t>
            </a:r>
            <a:r>
              <a:rPr lang="en-US" b="1" dirty="0"/>
              <a:t>is an optimization technique that uses derivatives and iterations to minimize/maximize a set of parameters against an objective. </a:t>
            </a:r>
          </a:p>
          <a:p>
            <a:r>
              <a:rPr lang="en-US" dirty="0"/>
              <a:t>We can use it to solve a wide array of problems, ranging from a simple linear regression to a deep learning model with millions of parameters. </a:t>
            </a:r>
          </a:p>
          <a:p>
            <a:r>
              <a:rPr lang="en-US" dirty="0"/>
              <a:t>We will start with a few basics and then work up from there, including basic Calculus and a simple linear regression. </a:t>
            </a:r>
          </a:p>
          <a:p>
            <a:endParaRPr lang="en-US" dirty="0"/>
          </a:p>
          <a:p>
            <a:endParaRPr lang="en-US" dirty="0"/>
          </a:p>
          <a:p>
            <a:endParaRPr lang="en-US" dirty="0"/>
          </a:p>
        </p:txBody>
      </p:sp>
      <p:pic>
        <p:nvPicPr>
          <p:cNvPr id="1026" name="Picture 2">
            <a:extLst>
              <a:ext uri="{FF2B5EF4-FFF2-40B4-BE49-F238E27FC236}">
                <a16:creationId xmlns:a16="http://schemas.microsoft.com/office/drawing/2014/main" id="{960A21FC-9C87-3311-201B-08509E2F17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6315"/>
          <a:stretch/>
        </p:blipFill>
        <p:spPr bwMode="auto">
          <a:xfrm>
            <a:off x="6840465" y="1572126"/>
            <a:ext cx="4677766" cy="3144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1954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When you plot a given line, notice that there is a difference between the predicted </a:t>
                </a:r>
                <a14:m>
                  <m:oMath xmlns:m="http://schemas.openxmlformats.org/officeDocument/2006/math">
                    <m:r>
                      <a:rPr lang="en-US" b="0" i="1" dirty="0" smtClean="0">
                        <a:latin typeface="Cambria Math" panose="02040503050406030204" pitchFamily="18" charset="0"/>
                        <a:cs typeface="Segoe UI" panose="020B0502040204020203" pitchFamily="34" charset="0"/>
                      </a:rPr>
                      <m:t>𝑦</m:t>
                    </m:r>
                  </m:oMath>
                </a14:m>
                <a:r>
                  <a:rPr lang="en-US" dirty="0">
                    <a:latin typeface="Segoe UI" panose="020B0502040204020203" pitchFamily="34" charset="0"/>
                    <a:cs typeface="Segoe UI" panose="020B0502040204020203" pitchFamily="34" charset="0"/>
                  </a:rPr>
                  <a:t> values and actual </a:t>
                </a:r>
                <a14:m>
                  <m:oMath xmlns:m="http://schemas.openxmlformats.org/officeDocument/2006/math">
                    <m:r>
                      <a:rPr lang="en-US" b="0" i="1" dirty="0" smtClean="0">
                        <a:latin typeface="Cambria Math" panose="02040503050406030204" pitchFamily="18" charset="0"/>
                        <a:cs typeface="Segoe UI" panose="020B0502040204020203" pitchFamily="34" charset="0"/>
                      </a:rPr>
                      <m:t>𝑦</m:t>
                    </m:r>
                  </m:oMath>
                </a14:m>
                <a:r>
                  <a:rPr lang="en-US" dirty="0">
                    <a:latin typeface="Segoe UI" panose="020B0502040204020203" pitchFamily="34" charset="0"/>
                    <a:cs typeface="Segoe UI" panose="020B0502040204020203" pitchFamily="34" charset="0"/>
                  </a:rPr>
                  <a:t> values with our observed data.  </a:t>
                </a:r>
              </a:p>
              <a:p>
                <a:pPr>
                  <a:spcAft>
                    <a:spcPts val="2000"/>
                  </a:spcAft>
                </a:pPr>
                <a:r>
                  <a:rPr lang="en-US" dirty="0">
                    <a:latin typeface="Segoe UI" panose="020B0502040204020203" pitchFamily="34" charset="0"/>
                    <a:cs typeface="Segoe UI" panose="020B0502040204020203" pitchFamily="34" charset="0"/>
                  </a:rPr>
                  <a:t>These are called </a:t>
                </a:r>
                <a:r>
                  <a:rPr lang="en-US" dirty="0">
                    <a:solidFill>
                      <a:srgbClr val="D24726"/>
                    </a:solidFill>
                    <a:latin typeface="Segoe UI Semibold" panose="020B0702040204020203" pitchFamily="34" charset="0"/>
                    <a:cs typeface="Segoe UI Semibold" panose="020B0702040204020203" pitchFamily="34" charset="0"/>
                  </a:rPr>
                  <a:t>residuals</a:t>
                </a:r>
                <a:r>
                  <a:rPr lang="en-US" dirty="0">
                    <a:latin typeface="Segoe UI" panose="020B0502040204020203" pitchFamily="34" charset="0"/>
                    <a:cs typeface="Segoe UI" panose="020B0502040204020203" pitchFamily="34" charset="0"/>
                  </a:rPr>
                  <a:t>, and in machine learning we want to minimize them. </a:t>
                </a:r>
              </a:p>
              <a:p>
                <a:pPr>
                  <a:spcAft>
                    <a:spcPts val="2000"/>
                  </a:spcAft>
                </a:pPr>
                <a:r>
                  <a:rPr lang="en-US" dirty="0">
                    <a:latin typeface="Segoe UI" panose="020B0502040204020203" pitchFamily="34" charset="0"/>
                    <a:cs typeface="Segoe UI" panose="020B0502040204020203" pitchFamily="34" charset="0"/>
                  </a:rPr>
                  <a:t>So how do we minimize residuals in aggregate?</a:t>
                </a: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r="-484"/>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4"/>
              </a:rPr>
              <a:t>https://www.desmos.com/calculator/fmhotfn3qm</a:t>
            </a:r>
            <a:endParaRPr lang="en-US" sz="1400" dirty="0"/>
          </a:p>
          <a:p>
            <a:endParaRPr lang="en-US" sz="1400" dirty="0"/>
          </a:p>
        </p:txBody>
      </p:sp>
    </p:spTree>
    <p:extLst>
      <p:ext uri="{BB962C8B-B14F-4D97-AF65-F5344CB8AC3E}">
        <p14:creationId xmlns:p14="http://schemas.microsoft.com/office/powerpoint/2010/main" val="21769244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Sum of Least Squares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When we solve for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we need an objective to minimize total residuals using a </a:t>
                </a:r>
                <a:r>
                  <a:rPr lang="en-US" dirty="0">
                    <a:solidFill>
                      <a:srgbClr val="D24726"/>
                    </a:solidFill>
                    <a:latin typeface="Segoe UI Semibold" panose="020B0702040204020203" pitchFamily="34" charset="0"/>
                    <a:cs typeface="Segoe UI Semibold" panose="020B0702040204020203" pitchFamily="34" charset="0"/>
                  </a:rPr>
                  <a:t>loss function</a:t>
                </a:r>
                <a:r>
                  <a:rPr lang="en-US" dirty="0">
                    <a:latin typeface="Segoe UI" panose="020B0502040204020203" pitchFamily="34" charset="0"/>
                    <a:cs typeface="Segoe UI" panose="020B0502040204020203" pitchFamily="34" charset="0"/>
                  </a:rPr>
                  <a:t>.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We do not necessarily want to sum up the residuals, as the negatives will cancel out the positives.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We can sum the absolute values, but that does not amplify larger residuals, and absolute values are mathematically difficult to work with.    </a:t>
                </a:r>
              </a:p>
              <a:p>
                <a:pPr>
                  <a:spcAft>
                    <a:spcPts val="2000"/>
                  </a:spcAft>
                </a:pPr>
                <a:r>
                  <a:rPr lang="en-US" dirty="0">
                    <a:latin typeface="Segoe UI" panose="020B0502040204020203" pitchFamily="34" charset="0"/>
                    <a:cs typeface="Segoe UI" panose="020B0502040204020203" pitchFamily="34" charset="0"/>
                  </a:rPr>
                  <a:t>So what is the best approach to total all the residuals to evaluate the quality of the fit?</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3D7592A-9863-457E-9731-D0D4FEB920B1}"/>
              </a:ext>
            </a:extLst>
          </p:cNvPr>
          <p:cNvPicPr>
            <a:picLocks noChangeAspect="1"/>
          </p:cNvPicPr>
          <p:nvPr/>
        </p:nvPicPr>
        <p:blipFill>
          <a:blip r:embed="rId4"/>
          <a:stretch>
            <a:fillRect/>
          </a:stretch>
        </p:blipFill>
        <p:spPr>
          <a:xfrm>
            <a:off x="9744240" y="3042871"/>
            <a:ext cx="2324100" cy="34099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646845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Sum of Least Squares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lnSpcReduction="10000"/>
              </a:bodyPr>
              <a:lstStyle/>
              <a:p>
                <a:pPr>
                  <a:spcAft>
                    <a:spcPts val="2000"/>
                  </a:spcAft>
                </a:pPr>
                <a:r>
                  <a:rPr lang="en-US" b="1" dirty="0">
                    <a:latin typeface="Segoe UI" panose="020B0502040204020203" pitchFamily="34" charset="0"/>
                    <a:cs typeface="Segoe UI" panose="020B0502040204020203" pitchFamily="34" charset="0"/>
                  </a:rPr>
                  <a:t>The best approach: </a:t>
                </a:r>
                <a:r>
                  <a:rPr lang="en-US" dirty="0">
                    <a:latin typeface="Segoe UI" panose="020B0502040204020203" pitchFamily="34" charset="0"/>
                    <a:cs typeface="Segoe UI" panose="020B0502040204020203" pitchFamily="34" charset="0"/>
                  </a:rPr>
                  <a:t>we can square the residuals and sum them!</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Squaring will penalize large residuals by making them even larger!</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Squaring will also conveniently turn negatives into positives.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Although we are not going to dive into calculus, squares are much easier to take the derivative of. </a:t>
                </a:r>
              </a:p>
              <a:p>
                <a:pPr>
                  <a:spcAft>
                    <a:spcPts val="2000"/>
                  </a:spcAft>
                </a:pPr>
                <a:r>
                  <a:rPr lang="en-US" dirty="0">
                    <a:latin typeface="Segoe UI" panose="020B0502040204020203" pitchFamily="34" charset="0"/>
                    <a:cs typeface="Segoe UI" panose="020B0502040204020203" pitchFamily="34" charset="0"/>
                  </a:rPr>
                  <a:t>We can then find the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that will find the sum of least squares. </a:t>
                </a:r>
              </a:p>
              <a:p>
                <a:pPr>
                  <a:spcAft>
                    <a:spcPts val="2000"/>
                  </a:spcAft>
                </a:pPr>
                <a:r>
                  <a:rPr lang="en-US" b="1" dirty="0">
                    <a:latin typeface="Segoe UI" panose="020B0502040204020203" pitchFamily="34" charset="0"/>
                    <a:cs typeface="Segoe UI" panose="020B0502040204020203" pitchFamily="34" charset="0"/>
                  </a:rPr>
                  <a:t>This approach to measuring loss can also work for neural networks and deep learning. </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805" t="-1337"/>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3D7592A-9863-457E-9731-D0D4FEB920B1}"/>
              </a:ext>
            </a:extLst>
          </p:cNvPr>
          <p:cNvPicPr>
            <a:picLocks noChangeAspect="1"/>
          </p:cNvPicPr>
          <p:nvPr/>
        </p:nvPicPr>
        <p:blipFill>
          <a:blip r:embed="rId4"/>
          <a:stretch>
            <a:fillRect/>
          </a:stretch>
        </p:blipFill>
        <p:spPr>
          <a:xfrm>
            <a:off x="9744240" y="3042871"/>
            <a:ext cx="2324100" cy="34099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931497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8A5BC-95E4-4F9A-A76E-CB06116F15DB}"/>
              </a:ext>
            </a:extLst>
          </p:cNvPr>
          <p:cNvSpPr>
            <a:spLocks noGrp="1"/>
          </p:cNvSpPr>
          <p:nvPr>
            <p:ph type="title"/>
          </p:nvPr>
        </p:nvSpPr>
        <p:spPr/>
        <p:txBody>
          <a:bodyPr>
            <a:normAutofit/>
          </a:bodyPr>
          <a:lstStyle/>
          <a:p>
            <a:r>
              <a:rPr lang="en-US" dirty="0"/>
              <a:t>Calculating Sum of Squares </a:t>
            </a:r>
          </a:p>
        </p:txBody>
      </p:sp>
      <p:graphicFrame>
        <p:nvGraphicFramePr>
          <p:cNvPr id="10" name="Object 9">
            <a:extLst>
              <a:ext uri="{FF2B5EF4-FFF2-40B4-BE49-F238E27FC236}">
                <a16:creationId xmlns:a16="http://schemas.microsoft.com/office/drawing/2014/main" id="{A237D441-B47A-4CBD-BED8-4C8C93413EED}"/>
              </a:ext>
            </a:extLst>
          </p:cNvPr>
          <p:cNvGraphicFramePr>
            <a:graphicFrameLocks noChangeAspect="1"/>
          </p:cNvGraphicFramePr>
          <p:nvPr/>
        </p:nvGraphicFramePr>
        <p:xfrm>
          <a:off x="525463" y="1514475"/>
          <a:ext cx="5534025" cy="4038600"/>
        </p:xfrm>
        <a:graphic>
          <a:graphicData uri="http://schemas.openxmlformats.org/presentationml/2006/ole">
            <mc:AlternateContent xmlns:mc="http://schemas.openxmlformats.org/markup-compatibility/2006">
              <mc:Choice xmlns:v="urn:schemas-microsoft-com:vml" Requires="v">
                <p:oleObj name="Worksheet" r:id="rId2" imgW="5533826" imgH="4038609" progId="Excel.Sheet.12">
                  <p:embed/>
                </p:oleObj>
              </mc:Choice>
              <mc:Fallback>
                <p:oleObj name="Worksheet" r:id="rId2" imgW="5533826" imgH="4038609" progId="Excel.Sheet.12">
                  <p:embed/>
                  <p:pic>
                    <p:nvPicPr>
                      <p:cNvPr id="10" name="Object 9">
                        <a:extLst>
                          <a:ext uri="{FF2B5EF4-FFF2-40B4-BE49-F238E27FC236}">
                            <a16:creationId xmlns:a16="http://schemas.microsoft.com/office/drawing/2014/main" id="{A237D441-B47A-4CBD-BED8-4C8C93413EED}"/>
                          </a:ext>
                        </a:extLst>
                      </p:cNvPr>
                      <p:cNvPicPr/>
                      <p:nvPr/>
                    </p:nvPicPr>
                    <p:blipFill>
                      <a:blip r:embed="rId3"/>
                      <a:stretch>
                        <a:fillRect/>
                      </a:stretch>
                    </p:blipFill>
                    <p:spPr>
                      <a:xfrm>
                        <a:off x="525463" y="1514475"/>
                        <a:ext cx="5534025" cy="4038600"/>
                      </a:xfrm>
                      <a:prstGeom prst="rect">
                        <a:avLst/>
                      </a:prstGeom>
                    </p:spPr>
                  </p:pic>
                </p:oleObj>
              </mc:Fallback>
            </mc:AlternateContent>
          </a:graphicData>
        </a:graphic>
      </p:graphicFrame>
      <p:pic>
        <p:nvPicPr>
          <p:cNvPr id="11" name="Picture 2">
            <a:extLst>
              <a:ext uri="{FF2B5EF4-FFF2-40B4-BE49-F238E27FC236}">
                <a16:creationId xmlns:a16="http://schemas.microsoft.com/office/drawing/2014/main" id="{DE1CB90D-45AF-4A9A-BE5F-17B18CFAA0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CAFD3C0-A806-46D1-BCB4-CC8BC70C8F1A}"/>
              </a:ext>
            </a:extLst>
          </p:cNvPr>
          <p:cNvSpPr/>
          <p:nvPr/>
        </p:nvSpPr>
        <p:spPr>
          <a:xfrm>
            <a:off x="7852230" y="4153160"/>
            <a:ext cx="232228" cy="232228"/>
          </a:xfrm>
          <a:prstGeom prst="rect">
            <a:avLst/>
          </a:prstGeom>
          <a:solidFill>
            <a:srgbClr val="C00000">
              <a:alpha val="32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9EFF645-9ADB-4814-BCCB-9328717274C3}"/>
              </a:ext>
            </a:extLst>
          </p:cNvPr>
          <p:cNvSpPr/>
          <p:nvPr/>
        </p:nvSpPr>
        <p:spPr>
          <a:xfrm>
            <a:off x="8174654" y="3700107"/>
            <a:ext cx="189722" cy="189722"/>
          </a:xfrm>
          <a:prstGeom prst="rect">
            <a:avLst/>
          </a:prstGeom>
          <a:solidFill>
            <a:srgbClr val="C00000">
              <a:alpha val="32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9413223-EA48-480B-9F42-D3959AA0903E}"/>
              </a:ext>
            </a:extLst>
          </p:cNvPr>
          <p:cNvSpPr/>
          <p:nvPr/>
        </p:nvSpPr>
        <p:spPr>
          <a:xfrm>
            <a:off x="8498115" y="3607837"/>
            <a:ext cx="92270" cy="92270"/>
          </a:xfrm>
          <a:prstGeom prst="rect">
            <a:avLst/>
          </a:prstGeom>
          <a:solidFill>
            <a:srgbClr val="C00000">
              <a:alpha val="32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E5580FC-9781-4607-911B-192D89BFCAC4}"/>
              </a:ext>
            </a:extLst>
          </p:cNvPr>
          <p:cNvSpPr/>
          <p:nvPr/>
        </p:nvSpPr>
        <p:spPr>
          <a:xfrm>
            <a:off x="8819504" y="2988907"/>
            <a:ext cx="359746" cy="359746"/>
          </a:xfrm>
          <a:prstGeom prst="rect">
            <a:avLst/>
          </a:prstGeom>
          <a:solidFill>
            <a:srgbClr val="C00000">
              <a:alpha val="32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E509342-3C5C-4B12-AD72-73FE28945B5B}"/>
              </a:ext>
            </a:extLst>
          </p:cNvPr>
          <p:cNvSpPr/>
          <p:nvPr/>
        </p:nvSpPr>
        <p:spPr>
          <a:xfrm>
            <a:off x="9147112" y="3074956"/>
            <a:ext cx="63239" cy="63239"/>
          </a:xfrm>
          <a:prstGeom prst="rect">
            <a:avLst/>
          </a:prstGeom>
          <a:solidFill>
            <a:srgbClr val="C00000">
              <a:alpha val="32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446894-6908-4D9C-9F15-7017FF310FBC}"/>
              </a:ext>
            </a:extLst>
          </p:cNvPr>
          <p:cNvSpPr/>
          <p:nvPr/>
        </p:nvSpPr>
        <p:spPr>
          <a:xfrm>
            <a:off x="9468074" y="2806535"/>
            <a:ext cx="198440" cy="198440"/>
          </a:xfrm>
          <a:prstGeom prst="rect">
            <a:avLst/>
          </a:prstGeom>
          <a:solidFill>
            <a:srgbClr val="C00000">
              <a:alpha val="32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9206AC5-7BCB-4482-BD52-4D9197DD35CD}"/>
              </a:ext>
            </a:extLst>
          </p:cNvPr>
          <p:cNvSpPr/>
          <p:nvPr/>
        </p:nvSpPr>
        <p:spPr>
          <a:xfrm>
            <a:off x="9794645" y="2444715"/>
            <a:ext cx="97358" cy="97358"/>
          </a:xfrm>
          <a:prstGeom prst="rect">
            <a:avLst/>
          </a:prstGeom>
          <a:solidFill>
            <a:srgbClr val="C00000">
              <a:alpha val="32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547A9CB-26B0-44CD-9297-E6B76F23CB4E}"/>
              </a:ext>
            </a:extLst>
          </p:cNvPr>
          <p:cNvSpPr/>
          <p:nvPr/>
        </p:nvSpPr>
        <p:spPr>
          <a:xfrm>
            <a:off x="10120179" y="2270449"/>
            <a:ext cx="322165" cy="322165"/>
          </a:xfrm>
          <a:prstGeom prst="rect">
            <a:avLst/>
          </a:prstGeom>
          <a:solidFill>
            <a:srgbClr val="C00000">
              <a:alpha val="32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024AFA5-EDEF-4CD5-9F4C-B0A30B9471A7}"/>
              </a:ext>
            </a:extLst>
          </p:cNvPr>
          <p:cNvSpPr/>
          <p:nvPr/>
        </p:nvSpPr>
        <p:spPr>
          <a:xfrm>
            <a:off x="10433531" y="1611086"/>
            <a:ext cx="392390" cy="392390"/>
          </a:xfrm>
          <a:prstGeom prst="rect">
            <a:avLst/>
          </a:prstGeom>
          <a:solidFill>
            <a:srgbClr val="C00000">
              <a:alpha val="32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1A7352A-CA82-426C-B1EE-9E8FC73A9BF4}"/>
              </a:ext>
            </a:extLst>
          </p:cNvPr>
          <p:cNvSpPr/>
          <p:nvPr/>
        </p:nvSpPr>
        <p:spPr>
          <a:xfrm>
            <a:off x="10762956" y="1725685"/>
            <a:ext cx="180815" cy="180815"/>
          </a:xfrm>
          <a:prstGeom prst="rect">
            <a:avLst/>
          </a:prstGeom>
          <a:solidFill>
            <a:srgbClr val="C00000">
              <a:alpha val="32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3473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33A09-8625-4FA3-A955-C6F5C386E197}"/>
              </a:ext>
            </a:extLst>
          </p:cNvPr>
          <p:cNvSpPr>
            <a:spLocks noGrp="1"/>
          </p:cNvSpPr>
          <p:nvPr>
            <p:ph type="title"/>
          </p:nvPr>
        </p:nvSpPr>
        <p:spPr/>
        <p:txBody>
          <a:bodyPr>
            <a:normAutofit/>
          </a:bodyPr>
          <a:lstStyle/>
          <a:p>
            <a:r>
              <a:rPr lang="en-US" dirty="0"/>
              <a:t>Gradient Descent for Linear Regression</a:t>
            </a:r>
          </a:p>
        </p:txBody>
      </p:sp>
      <p:sp>
        <p:nvSpPr>
          <p:cNvPr id="3" name="Content Placeholder 2">
            <a:extLst>
              <a:ext uri="{FF2B5EF4-FFF2-40B4-BE49-F238E27FC236}">
                <a16:creationId xmlns:a16="http://schemas.microsoft.com/office/drawing/2014/main" id="{26F68367-AFBE-4B1B-83BC-358A4B760894}"/>
              </a:ext>
            </a:extLst>
          </p:cNvPr>
          <p:cNvSpPr>
            <a:spLocks noGrp="1"/>
          </p:cNvSpPr>
          <p:nvPr>
            <p:ph sz="quarter" idx="10"/>
          </p:nvPr>
        </p:nvSpPr>
        <p:spPr>
          <a:xfrm>
            <a:off x="539496" y="1252451"/>
            <a:ext cx="5307390" cy="5412117"/>
          </a:xfrm>
        </p:spPr>
        <p:txBody>
          <a:bodyPr>
            <a:normAutofit fontScale="85000" lnSpcReduction="10000"/>
          </a:bodyPr>
          <a:lstStyle/>
          <a:p>
            <a:r>
              <a:rPr lang="en-US" b="1" dirty="0"/>
              <a:t>For a simple linear regression fitting to </a:t>
            </a:r>
            <a:r>
              <a:rPr lang="en-US" b="1" i="1" dirty="0"/>
              <a:t>y = mx + b</a:t>
            </a:r>
            <a:r>
              <a:rPr lang="en-US" b="1" dirty="0"/>
              <a:t>, let’s use the following mean of squares loss function: </a:t>
            </a:r>
          </a:p>
          <a:p>
            <a:endParaRPr lang="en-US" dirty="0"/>
          </a:p>
          <a:p>
            <a:r>
              <a:rPr lang="en-US" dirty="0"/>
              <a:t>The derivative with respect to </a:t>
            </a:r>
            <a:r>
              <a:rPr lang="en-US" i="1" dirty="0"/>
              <a:t>m</a:t>
            </a:r>
            <a:r>
              <a:rPr lang="en-US" dirty="0"/>
              <a:t> is as follows:</a:t>
            </a:r>
          </a:p>
          <a:p>
            <a:endParaRPr lang="en-US" dirty="0"/>
          </a:p>
          <a:p>
            <a:r>
              <a:rPr lang="en-US" dirty="0"/>
              <a:t>The derivative with respect to </a:t>
            </a:r>
            <a:r>
              <a:rPr lang="en-US" i="1" dirty="0"/>
              <a:t>b</a:t>
            </a:r>
            <a:r>
              <a:rPr lang="en-US" dirty="0"/>
              <a:t> is:</a:t>
            </a:r>
          </a:p>
          <a:p>
            <a:endParaRPr lang="en-US" dirty="0"/>
          </a:p>
          <a:p>
            <a:r>
              <a:rPr lang="en-US" dirty="0"/>
              <a:t>To the right is how we use these two partial derivatives to do gradient descent on a simple linear regression.</a:t>
            </a:r>
          </a:p>
        </p:txBody>
      </p:sp>
      <p:sp>
        <p:nvSpPr>
          <p:cNvPr id="6" name="Rectangle 2">
            <a:extLst>
              <a:ext uri="{FF2B5EF4-FFF2-40B4-BE49-F238E27FC236}">
                <a16:creationId xmlns:a16="http://schemas.microsoft.com/office/drawing/2014/main" id="{53EB840E-3A8D-46BE-A381-4AF8977D2228}"/>
              </a:ext>
            </a:extLst>
          </p:cNvPr>
          <p:cNvSpPr>
            <a:spLocks noChangeArrowheads="1"/>
          </p:cNvSpPr>
          <p:nvPr/>
        </p:nvSpPr>
        <p:spPr bwMode="auto">
          <a:xfrm>
            <a:off x="5947776" y="2459531"/>
            <a:ext cx="5704728" cy="38318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pandas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pd</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Input data</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data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pd.read_csv</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'https://tinyurl.com/</a:t>
            </a:r>
            <a:r>
              <a:rPr kumimoji="0" lang="en-US" altLang="en-US" sz="9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yaxgfjzt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header</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None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data.iloc</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data.iloc</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Building the model</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float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len</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Number of elements in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Performing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m * X + b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current predicted value of Y</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d/dm derivative of loss function</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d/dc derivative of loss function</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 m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 = b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b</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b)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1.786000956883716 -16.422581112886167</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EBBE3F44-99EA-401F-9494-492E2556A9F1}"/>
              </a:ext>
            </a:extLst>
          </p:cNvPr>
          <p:cNvPicPr>
            <a:picLocks noChangeAspect="1"/>
          </p:cNvPicPr>
          <p:nvPr/>
        </p:nvPicPr>
        <p:blipFill>
          <a:blip r:embed="rId3"/>
          <a:stretch>
            <a:fillRect/>
          </a:stretch>
        </p:blipFill>
        <p:spPr>
          <a:xfrm>
            <a:off x="8947334" y="448056"/>
            <a:ext cx="2854639" cy="2136528"/>
          </a:xfrm>
          <a:prstGeom prst="rect">
            <a:avLst/>
          </a:prstGeom>
        </p:spPr>
      </p:pic>
      <p:pic>
        <p:nvPicPr>
          <p:cNvPr id="5" name="Graphic 4">
            <a:extLst>
              <a:ext uri="{FF2B5EF4-FFF2-40B4-BE49-F238E27FC236}">
                <a16:creationId xmlns:a16="http://schemas.microsoft.com/office/drawing/2014/main" id="{80E22BB6-7EA9-829F-393B-F087F3D513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98954" y="2047119"/>
            <a:ext cx="1779270" cy="577883"/>
          </a:xfrm>
          <a:prstGeom prst="rect">
            <a:avLst/>
          </a:prstGeom>
        </p:spPr>
      </p:pic>
      <p:pic>
        <p:nvPicPr>
          <p:cNvPr id="8" name="Graphic 7">
            <a:extLst>
              <a:ext uri="{FF2B5EF4-FFF2-40B4-BE49-F238E27FC236}">
                <a16:creationId xmlns:a16="http://schemas.microsoft.com/office/drawing/2014/main" id="{2ED9880D-2850-7302-50C5-CF26724F0C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88641" y="3304421"/>
            <a:ext cx="2220287" cy="527318"/>
          </a:xfrm>
          <a:prstGeom prst="rect">
            <a:avLst/>
          </a:prstGeom>
        </p:spPr>
      </p:pic>
      <p:pic>
        <p:nvPicPr>
          <p:cNvPr id="11" name="Graphic 10">
            <a:extLst>
              <a:ext uri="{FF2B5EF4-FFF2-40B4-BE49-F238E27FC236}">
                <a16:creationId xmlns:a16="http://schemas.microsoft.com/office/drawing/2014/main" id="{A13588C9-2562-D7FD-6C95-658F255F39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78344" y="4511159"/>
            <a:ext cx="2130584" cy="578301"/>
          </a:xfrm>
          <a:prstGeom prst="rect">
            <a:avLst/>
          </a:prstGeom>
        </p:spPr>
      </p:pic>
    </p:spTree>
    <p:extLst>
      <p:ext uri="{BB962C8B-B14F-4D97-AF65-F5344CB8AC3E}">
        <p14:creationId xmlns:p14="http://schemas.microsoft.com/office/powerpoint/2010/main" val="130726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59C6F-1CC0-C89E-5EC9-B6984E6F22FA}"/>
              </a:ext>
            </a:extLst>
          </p:cNvPr>
          <p:cNvSpPr>
            <a:spLocks noGrp="1"/>
          </p:cNvSpPr>
          <p:nvPr>
            <p:ph type="title"/>
          </p:nvPr>
        </p:nvSpPr>
        <p:spPr/>
        <p:txBody>
          <a:bodyPr/>
          <a:lstStyle/>
          <a:p>
            <a:r>
              <a:rPr lang="en-US" dirty="0"/>
              <a:t>Let’s Walk Through This…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4886EF-B228-7412-DB07-AA07B9CE2BED}"/>
                  </a:ext>
                </a:extLst>
              </p:cNvPr>
              <p:cNvSpPr>
                <a:spLocks noGrp="1"/>
              </p:cNvSpPr>
              <p:nvPr>
                <p:ph sz="quarter" idx="10"/>
              </p:nvPr>
            </p:nvSpPr>
            <p:spPr/>
            <p:txBody>
              <a:bodyPr/>
              <a:lstStyle/>
              <a:p>
                <a:r>
                  <a:rPr lang="en-US" b="1" dirty="0"/>
                  <a:t>First, we import the data and separate out our input</a:t>
                </a:r>
                <a14:m>
                  <m:oMath xmlns:m="http://schemas.openxmlformats.org/officeDocument/2006/math">
                    <m:r>
                      <a:rPr lang="en-US" b="1" i="1" dirty="0" smtClean="0">
                        <a:latin typeface="Cambria Math" panose="02040503050406030204" pitchFamily="18" charset="0"/>
                      </a:rPr>
                      <m:t> </m:t>
                    </m:r>
                    <m:r>
                      <a:rPr lang="en-US" b="1" i="1" dirty="0" smtClean="0">
                        <a:latin typeface="Cambria Math" panose="02040503050406030204" pitchFamily="18" charset="0"/>
                      </a:rPr>
                      <m:t>𝑿</m:t>
                    </m:r>
                    <m:r>
                      <a:rPr lang="en-US" b="1" i="1" dirty="0" smtClean="0">
                        <a:latin typeface="Cambria Math" panose="02040503050406030204" pitchFamily="18" charset="0"/>
                      </a:rPr>
                      <m:t> </m:t>
                    </m:r>
                  </m:oMath>
                </a14:m>
                <a:r>
                  <a:rPr lang="en-US" b="1" dirty="0"/>
                  <a:t>and output </a:t>
                </a:r>
                <a14:m>
                  <m:oMath xmlns:m="http://schemas.openxmlformats.org/officeDocument/2006/math">
                    <m:r>
                      <a:rPr lang="en-US" b="1" i="1" dirty="0" smtClean="0">
                        <a:latin typeface="Cambria Math" panose="02040503050406030204" pitchFamily="18" charset="0"/>
                      </a:rPr>
                      <m:t>𝒀</m:t>
                    </m:r>
                  </m:oMath>
                </a14:m>
                <a:r>
                  <a:rPr lang="en-US" b="1" dirty="0"/>
                  <a:t> columns. </a:t>
                </a:r>
              </a:p>
              <a:p>
                <a:endParaRPr lang="en-US" b="1" dirty="0"/>
              </a:p>
            </p:txBody>
          </p:sp>
        </mc:Choice>
        <mc:Fallback xmlns="">
          <p:sp>
            <p:nvSpPr>
              <p:cNvPr id="3" name="Content Placeholder 2">
                <a:extLst>
                  <a:ext uri="{FF2B5EF4-FFF2-40B4-BE49-F238E27FC236}">
                    <a16:creationId xmlns:a16="http://schemas.microsoft.com/office/drawing/2014/main" id="{284886EF-B228-7412-DB07-AA07B9CE2BED}"/>
                  </a:ext>
                </a:extLst>
              </p:cNvPr>
              <p:cNvSpPr>
                <a:spLocks noGrp="1" noRot="1" noChangeAspect="1" noMove="1" noResize="1" noEditPoints="1" noAdjustHandles="1" noChangeArrowheads="1" noChangeShapeType="1" noTextEdit="1"/>
              </p:cNvSpPr>
              <p:nvPr>
                <p:ph sz="quarter" idx="10"/>
              </p:nvPr>
            </p:nvSpPr>
            <p:spPr>
              <a:blipFill>
                <a:blip r:embed="rId2"/>
                <a:stretch>
                  <a:fillRect l="-1146"/>
                </a:stretch>
              </a:blipFill>
            </p:spPr>
            <p:txBody>
              <a:bodyPr/>
              <a:lstStyle/>
              <a:p>
                <a:r>
                  <a:rPr lang="en-US">
                    <a:noFill/>
                  </a:rPr>
                  <a:t> </a:t>
                </a:r>
              </a:p>
            </p:txBody>
          </p:sp>
        </mc:Fallback>
      </mc:AlternateContent>
      <p:sp>
        <p:nvSpPr>
          <p:cNvPr id="5" name="Rectangle 2">
            <a:extLst>
              <a:ext uri="{FF2B5EF4-FFF2-40B4-BE49-F238E27FC236}">
                <a16:creationId xmlns:a16="http://schemas.microsoft.com/office/drawing/2014/main" id="{E8AFE504-BDB8-3DE7-D830-67F2537CDD87}"/>
              </a:ext>
            </a:extLst>
          </p:cNvPr>
          <p:cNvSpPr>
            <a:spLocks noChangeArrowheads="1"/>
          </p:cNvSpPr>
          <p:nvPr/>
        </p:nvSpPr>
        <p:spPr bwMode="auto">
          <a:xfrm>
            <a:off x="5947776" y="1435608"/>
            <a:ext cx="5704728" cy="38318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pandas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pd</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Input data</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data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pd.read_csv</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'https://tinyurl.com/</a:t>
            </a:r>
            <a:r>
              <a:rPr kumimoji="0" lang="en-US" altLang="en-US" sz="9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yaxgfjzt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header</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None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data.iloc</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data.iloc</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Building the model</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float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len</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Number of elements in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Performing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m * X + b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current predicted value of Y</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d/dm derivative of loss function</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d/dc derivative of loss function</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 m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 = b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b</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b)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1.786000956883716 -16.422581112886167</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cxnSp>
        <p:nvCxnSpPr>
          <p:cNvPr id="7" name="Straight Arrow Connector 6">
            <a:extLst>
              <a:ext uri="{FF2B5EF4-FFF2-40B4-BE49-F238E27FC236}">
                <a16:creationId xmlns:a16="http://schemas.microsoft.com/office/drawing/2014/main" id="{B63EAD00-DB25-01BA-4F85-1C9E0CF3CE6A}"/>
              </a:ext>
            </a:extLst>
          </p:cNvPr>
          <p:cNvCxnSpPr>
            <a:cxnSpLocks/>
          </p:cNvCxnSpPr>
          <p:nvPr/>
        </p:nvCxnSpPr>
        <p:spPr>
          <a:xfrm>
            <a:off x="4826000" y="1879600"/>
            <a:ext cx="999067" cy="16933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25453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59C6F-1CC0-C89E-5EC9-B6984E6F22FA}"/>
              </a:ext>
            </a:extLst>
          </p:cNvPr>
          <p:cNvSpPr>
            <a:spLocks noGrp="1"/>
          </p:cNvSpPr>
          <p:nvPr>
            <p:ph type="title"/>
          </p:nvPr>
        </p:nvSpPr>
        <p:spPr/>
        <p:txBody>
          <a:bodyPr/>
          <a:lstStyle/>
          <a:p>
            <a:r>
              <a:rPr lang="en-US" dirty="0"/>
              <a:t>Let’s Walk Through This…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4886EF-B228-7412-DB07-AA07B9CE2BED}"/>
                  </a:ext>
                </a:extLst>
              </p:cNvPr>
              <p:cNvSpPr>
                <a:spLocks noGrp="1"/>
              </p:cNvSpPr>
              <p:nvPr>
                <p:ph sz="quarter" idx="10"/>
              </p:nvPr>
            </p:nvSpPr>
            <p:spPr/>
            <p:txBody>
              <a:bodyPr/>
              <a:lstStyle/>
              <a:p>
                <a:r>
                  <a:rPr lang="en-US" b="1" dirty="0"/>
                  <a:t>We initialize the the coefficients m and b to both be 0, or a random value. </a:t>
                </a:r>
              </a:p>
              <a:p>
                <a:r>
                  <a:rPr lang="en-US" b="1" dirty="0"/>
                  <a:t>Keep in mind these are analogous to weights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𝒙</m:t>
                        </m:r>
                      </m:sub>
                    </m:sSub>
                  </m:oMath>
                </a14:m>
                <a:r>
                  <a:rPr lang="en-US" b="1" dirty="0"/>
                  <a:t> and biases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𝒃</m:t>
                        </m:r>
                      </m:e>
                      <m:sub>
                        <m:r>
                          <a:rPr lang="en-US" b="1" i="1" smtClean="0">
                            <a:latin typeface="Cambria Math" panose="02040503050406030204" pitchFamily="18" charset="0"/>
                          </a:rPr>
                          <m:t>𝒙</m:t>
                        </m:r>
                      </m:sub>
                    </m:sSub>
                  </m:oMath>
                </a14:m>
                <a:r>
                  <a:rPr lang="en-US" b="1" dirty="0"/>
                  <a:t> in a neural network.</a:t>
                </a:r>
              </a:p>
            </p:txBody>
          </p:sp>
        </mc:Choice>
        <mc:Fallback xmlns="">
          <p:sp>
            <p:nvSpPr>
              <p:cNvPr id="3" name="Content Placeholder 2">
                <a:extLst>
                  <a:ext uri="{FF2B5EF4-FFF2-40B4-BE49-F238E27FC236}">
                    <a16:creationId xmlns:a16="http://schemas.microsoft.com/office/drawing/2014/main" id="{284886EF-B228-7412-DB07-AA07B9CE2BED}"/>
                  </a:ext>
                </a:extLst>
              </p:cNvPr>
              <p:cNvSpPr>
                <a:spLocks noGrp="1" noRot="1" noChangeAspect="1" noMove="1" noResize="1" noEditPoints="1" noAdjustHandles="1" noChangeArrowheads="1" noChangeShapeType="1" noTextEdit="1"/>
              </p:cNvSpPr>
              <p:nvPr>
                <p:ph sz="quarter" idx="10"/>
              </p:nvPr>
            </p:nvSpPr>
            <p:spPr>
              <a:blipFill>
                <a:blip r:embed="rId2"/>
                <a:stretch>
                  <a:fillRect l="-1146" r="-1433"/>
                </a:stretch>
              </a:blipFill>
            </p:spPr>
            <p:txBody>
              <a:bodyPr/>
              <a:lstStyle/>
              <a:p>
                <a:r>
                  <a:rPr lang="en-US">
                    <a:noFill/>
                  </a:rPr>
                  <a:t> </a:t>
                </a:r>
              </a:p>
            </p:txBody>
          </p:sp>
        </mc:Fallback>
      </mc:AlternateContent>
      <p:sp>
        <p:nvSpPr>
          <p:cNvPr id="5" name="Rectangle 2">
            <a:extLst>
              <a:ext uri="{FF2B5EF4-FFF2-40B4-BE49-F238E27FC236}">
                <a16:creationId xmlns:a16="http://schemas.microsoft.com/office/drawing/2014/main" id="{E8AFE504-BDB8-3DE7-D830-67F2537CDD87}"/>
              </a:ext>
            </a:extLst>
          </p:cNvPr>
          <p:cNvSpPr>
            <a:spLocks noChangeArrowheads="1"/>
          </p:cNvSpPr>
          <p:nvPr/>
        </p:nvSpPr>
        <p:spPr bwMode="auto">
          <a:xfrm>
            <a:off x="5947776" y="1435608"/>
            <a:ext cx="5704728" cy="38318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pandas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pd</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Input data</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data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pd.read_csv</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'https://tinyurl.com/</a:t>
            </a:r>
            <a:r>
              <a:rPr kumimoji="0" lang="en-US" altLang="en-US" sz="9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yaxgfjzt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header</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None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data.iloc</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data.iloc</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Building the model</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float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len</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Number of elements in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Performing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m * X + b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current predicted value of Y</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d/dm derivative of loss function</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d/dc derivative of loss function</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 m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 = b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b</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b)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1.786000956883716 -16.422581112886167</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cxnSp>
        <p:nvCxnSpPr>
          <p:cNvPr id="7" name="Straight Arrow Connector 6">
            <a:extLst>
              <a:ext uri="{FF2B5EF4-FFF2-40B4-BE49-F238E27FC236}">
                <a16:creationId xmlns:a16="http://schemas.microsoft.com/office/drawing/2014/main" id="{B63EAD00-DB25-01BA-4F85-1C9E0CF3CE6A}"/>
              </a:ext>
            </a:extLst>
          </p:cNvPr>
          <p:cNvCxnSpPr>
            <a:cxnSpLocks/>
          </p:cNvCxnSpPr>
          <p:nvPr/>
        </p:nvCxnSpPr>
        <p:spPr>
          <a:xfrm>
            <a:off x="4956048" y="2015067"/>
            <a:ext cx="991728" cy="79586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48796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59C6F-1CC0-C89E-5EC9-B6984E6F22FA}"/>
              </a:ext>
            </a:extLst>
          </p:cNvPr>
          <p:cNvSpPr>
            <a:spLocks noGrp="1"/>
          </p:cNvSpPr>
          <p:nvPr>
            <p:ph type="title"/>
          </p:nvPr>
        </p:nvSpPr>
        <p:spPr/>
        <p:txBody>
          <a:bodyPr/>
          <a:lstStyle/>
          <a:p>
            <a:r>
              <a:rPr lang="en-US" dirty="0"/>
              <a:t>Let’s Walk Through This…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4886EF-B228-7412-DB07-AA07B9CE2BED}"/>
                  </a:ext>
                </a:extLst>
              </p:cNvPr>
              <p:cNvSpPr>
                <a:spLocks noGrp="1"/>
              </p:cNvSpPr>
              <p:nvPr>
                <p:ph sz="quarter" idx="10"/>
              </p:nvPr>
            </p:nvSpPr>
            <p:spPr/>
            <p:txBody>
              <a:bodyPr/>
              <a:lstStyle/>
              <a:p>
                <a:r>
                  <a:rPr lang="en-US" b="1" dirty="0"/>
                  <a:t>The learning rate </a:t>
                </a:r>
                <a14:m>
                  <m:oMath xmlns:m="http://schemas.openxmlformats.org/officeDocument/2006/math">
                    <m:r>
                      <a:rPr lang="en-US" b="1" i="1" dirty="0" smtClean="0">
                        <a:latin typeface="Cambria Math" panose="02040503050406030204" pitchFamily="18" charset="0"/>
                      </a:rPr>
                      <m:t>𝑳</m:t>
                    </m:r>
                  </m:oMath>
                </a14:m>
                <a:r>
                  <a:rPr lang="en-US" b="1" dirty="0"/>
                  <a:t> is a fraction of the coefficients for </a:t>
                </a:r>
                <a14:m>
                  <m:oMath xmlns:m="http://schemas.openxmlformats.org/officeDocument/2006/math">
                    <m:r>
                      <a:rPr lang="en-US" b="1" i="1" dirty="0" smtClean="0">
                        <a:latin typeface="Cambria Math" panose="02040503050406030204" pitchFamily="18" charset="0"/>
                      </a:rPr>
                      <m:t>𝒎</m:t>
                    </m:r>
                  </m:oMath>
                </a14:m>
                <a:r>
                  <a:rPr lang="en-US" b="1" dirty="0"/>
                  <a:t> and </a:t>
                </a:r>
                <a14:m>
                  <m:oMath xmlns:m="http://schemas.openxmlformats.org/officeDocument/2006/math">
                    <m:r>
                      <a:rPr lang="en-US" b="1" i="1" dirty="0" smtClean="0">
                        <a:latin typeface="Cambria Math" panose="02040503050406030204" pitchFamily="18" charset="0"/>
                      </a:rPr>
                      <m:t>𝒃</m:t>
                    </m:r>
                  </m:oMath>
                </a14:m>
                <a:r>
                  <a:rPr lang="en-US" b="1" dirty="0"/>
                  <a:t>. </a:t>
                </a:r>
              </a:p>
              <a:p>
                <a:r>
                  <a:rPr lang="en-US" b="1" dirty="0"/>
                  <a:t>Having it too large will require less iterations (epochs) at the cost of accuracy, but too small will require more. </a:t>
                </a:r>
              </a:p>
              <a:p>
                <a:endParaRPr lang="en-US" b="1" dirty="0"/>
              </a:p>
            </p:txBody>
          </p:sp>
        </mc:Choice>
        <mc:Fallback xmlns="">
          <p:sp>
            <p:nvSpPr>
              <p:cNvPr id="3" name="Content Placeholder 2">
                <a:extLst>
                  <a:ext uri="{FF2B5EF4-FFF2-40B4-BE49-F238E27FC236}">
                    <a16:creationId xmlns:a16="http://schemas.microsoft.com/office/drawing/2014/main" id="{284886EF-B228-7412-DB07-AA07B9CE2BED}"/>
                  </a:ext>
                </a:extLst>
              </p:cNvPr>
              <p:cNvSpPr>
                <a:spLocks noGrp="1" noRot="1" noChangeAspect="1" noMove="1" noResize="1" noEditPoints="1" noAdjustHandles="1" noChangeArrowheads="1" noChangeShapeType="1" noTextEdit="1"/>
              </p:cNvSpPr>
              <p:nvPr>
                <p:ph sz="quarter" idx="10"/>
              </p:nvPr>
            </p:nvSpPr>
            <p:spPr>
              <a:blipFill>
                <a:blip r:embed="rId2"/>
                <a:stretch>
                  <a:fillRect l="-1146"/>
                </a:stretch>
              </a:blipFill>
            </p:spPr>
            <p:txBody>
              <a:bodyPr/>
              <a:lstStyle/>
              <a:p>
                <a:r>
                  <a:rPr lang="en-US">
                    <a:noFill/>
                  </a:rPr>
                  <a:t> </a:t>
                </a:r>
              </a:p>
            </p:txBody>
          </p:sp>
        </mc:Fallback>
      </mc:AlternateContent>
      <p:sp>
        <p:nvSpPr>
          <p:cNvPr id="5" name="Rectangle 2">
            <a:extLst>
              <a:ext uri="{FF2B5EF4-FFF2-40B4-BE49-F238E27FC236}">
                <a16:creationId xmlns:a16="http://schemas.microsoft.com/office/drawing/2014/main" id="{E8AFE504-BDB8-3DE7-D830-67F2537CDD87}"/>
              </a:ext>
            </a:extLst>
          </p:cNvPr>
          <p:cNvSpPr>
            <a:spLocks noChangeArrowheads="1"/>
          </p:cNvSpPr>
          <p:nvPr/>
        </p:nvSpPr>
        <p:spPr bwMode="auto">
          <a:xfrm>
            <a:off x="5947776" y="1435608"/>
            <a:ext cx="5704728" cy="38318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pandas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pd</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Input data</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data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pd.read_csv</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'https://tinyurl.com/</a:t>
            </a:r>
            <a:r>
              <a:rPr kumimoji="0" lang="en-US" altLang="en-US" sz="9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yaxgfjzt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header</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None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data.iloc</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data.iloc</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Building the model</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float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len</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Number of elements in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Performing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m * X + b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current predicted value of Y</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d/dm derivative of loss function</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d/dc derivative of loss function</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 m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 = b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b</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b)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1.786000956883716 -16.422581112886167</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cxnSp>
        <p:nvCxnSpPr>
          <p:cNvPr id="7" name="Straight Arrow Connector 6">
            <a:extLst>
              <a:ext uri="{FF2B5EF4-FFF2-40B4-BE49-F238E27FC236}">
                <a16:creationId xmlns:a16="http://schemas.microsoft.com/office/drawing/2014/main" id="{B63EAD00-DB25-01BA-4F85-1C9E0CF3CE6A}"/>
              </a:ext>
            </a:extLst>
          </p:cNvPr>
          <p:cNvCxnSpPr>
            <a:cxnSpLocks/>
          </p:cNvCxnSpPr>
          <p:nvPr/>
        </p:nvCxnSpPr>
        <p:spPr>
          <a:xfrm>
            <a:off x="4956048" y="2810933"/>
            <a:ext cx="991728" cy="4064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86072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59C6F-1CC0-C89E-5EC9-B6984E6F22FA}"/>
              </a:ext>
            </a:extLst>
          </p:cNvPr>
          <p:cNvSpPr>
            <a:spLocks noGrp="1"/>
          </p:cNvSpPr>
          <p:nvPr>
            <p:ph type="title"/>
          </p:nvPr>
        </p:nvSpPr>
        <p:spPr/>
        <p:txBody>
          <a:bodyPr/>
          <a:lstStyle/>
          <a:p>
            <a:r>
              <a:rPr lang="en-US" dirty="0"/>
              <a:t>Let’s Walk Through This…</a:t>
            </a:r>
          </a:p>
        </p:txBody>
      </p:sp>
      <p:sp>
        <p:nvSpPr>
          <p:cNvPr id="3" name="Content Placeholder 2">
            <a:extLst>
              <a:ext uri="{FF2B5EF4-FFF2-40B4-BE49-F238E27FC236}">
                <a16:creationId xmlns:a16="http://schemas.microsoft.com/office/drawing/2014/main" id="{284886EF-B228-7412-DB07-AA07B9CE2BED}"/>
              </a:ext>
            </a:extLst>
          </p:cNvPr>
          <p:cNvSpPr>
            <a:spLocks noGrp="1"/>
          </p:cNvSpPr>
          <p:nvPr>
            <p:ph sz="quarter" idx="10"/>
          </p:nvPr>
        </p:nvSpPr>
        <p:spPr/>
        <p:txBody>
          <a:bodyPr/>
          <a:lstStyle/>
          <a:p>
            <a:r>
              <a:rPr lang="en-US" b="1" dirty="0"/>
              <a:t>Finally, the gradient descent is performed based on the two derivatives with respect to m and b against the loss function.</a:t>
            </a:r>
          </a:p>
          <a:p>
            <a:r>
              <a:rPr lang="en-US" b="1" dirty="0"/>
              <a:t>We subtract a fraction of the slope of each from m and b, until the loss does not improve anymore.</a:t>
            </a:r>
          </a:p>
        </p:txBody>
      </p:sp>
      <p:sp>
        <p:nvSpPr>
          <p:cNvPr id="5" name="Rectangle 2">
            <a:extLst>
              <a:ext uri="{FF2B5EF4-FFF2-40B4-BE49-F238E27FC236}">
                <a16:creationId xmlns:a16="http://schemas.microsoft.com/office/drawing/2014/main" id="{E8AFE504-BDB8-3DE7-D830-67F2537CDD87}"/>
              </a:ext>
            </a:extLst>
          </p:cNvPr>
          <p:cNvSpPr>
            <a:spLocks noChangeArrowheads="1"/>
          </p:cNvSpPr>
          <p:nvPr/>
        </p:nvSpPr>
        <p:spPr bwMode="auto">
          <a:xfrm>
            <a:off x="5947776" y="1435608"/>
            <a:ext cx="5704728" cy="38318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pandas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pd</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Input data</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data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pd.read_csv</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'https://tinyurl.com/</a:t>
            </a:r>
            <a:r>
              <a:rPr kumimoji="0" lang="en-US" altLang="en-US" sz="9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yaxgfjzt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header</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None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data.iloc</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data.iloc</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Building the model</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float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len</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Number of elements in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Performing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m * X + b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current predicted value of Y</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d/dm derivative of loss function</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d/dc derivative of loss function</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 m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 = b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b</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b)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1.786000956883716 -16.422581112886167</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cxnSp>
        <p:nvCxnSpPr>
          <p:cNvPr id="7" name="Straight Arrow Connector 6">
            <a:extLst>
              <a:ext uri="{FF2B5EF4-FFF2-40B4-BE49-F238E27FC236}">
                <a16:creationId xmlns:a16="http://schemas.microsoft.com/office/drawing/2014/main" id="{B63EAD00-DB25-01BA-4F85-1C9E0CF3CE6A}"/>
              </a:ext>
            </a:extLst>
          </p:cNvPr>
          <p:cNvCxnSpPr>
            <a:cxnSpLocks/>
          </p:cNvCxnSpPr>
          <p:nvPr/>
        </p:nvCxnSpPr>
        <p:spPr>
          <a:xfrm>
            <a:off x="4956048" y="3623733"/>
            <a:ext cx="991728" cy="6604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F4439FC5-237F-E247-865B-6AB6002A9C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39496" y="5116544"/>
            <a:ext cx="2220287" cy="527318"/>
          </a:xfrm>
          <a:prstGeom prst="rect">
            <a:avLst/>
          </a:prstGeom>
        </p:spPr>
      </p:pic>
      <p:pic>
        <p:nvPicPr>
          <p:cNvPr id="9" name="Graphic 8">
            <a:extLst>
              <a:ext uri="{FF2B5EF4-FFF2-40B4-BE49-F238E27FC236}">
                <a16:creationId xmlns:a16="http://schemas.microsoft.com/office/drawing/2014/main" id="{E8777709-DF90-83B0-D380-A941DBFF3CA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87732" y="5110354"/>
            <a:ext cx="2130584" cy="578301"/>
          </a:xfrm>
          <a:prstGeom prst="rect">
            <a:avLst/>
          </a:prstGeom>
        </p:spPr>
      </p:pic>
    </p:spTree>
    <p:extLst>
      <p:ext uri="{BB962C8B-B14F-4D97-AF65-F5344CB8AC3E}">
        <p14:creationId xmlns:p14="http://schemas.microsoft.com/office/powerpoint/2010/main" val="36355881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5026A-00BD-2AD8-B838-05EFC1FE34A9}"/>
              </a:ext>
            </a:extLst>
          </p:cNvPr>
          <p:cNvSpPr>
            <a:spLocks noGrp="1"/>
          </p:cNvSpPr>
          <p:nvPr>
            <p:ph type="title"/>
          </p:nvPr>
        </p:nvSpPr>
        <p:spPr>
          <a:xfrm>
            <a:off x="521207" y="448056"/>
            <a:ext cx="7640660" cy="640080"/>
          </a:xfrm>
        </p:spPr>
        <p:txBody>
          <a:bodyPr>
            <a:normAutofit fontScale="90000"/>
          </a:bodyPr>
          <a:lstStyle/>
          <a:p>
            <a:r>
              <a:rPr lang="en-US" dirty="0"/>
              <a:t>Great! How Do We Extend this to a  Neural Network? </a:t>
            </a:r>
          </a:p>
        </p:txBody>
      </p:sp>
      <p:sp>
        <p:nvSpPr>
          <p:cNvPr id="3" name="Content Placeholder 2">
            <a:extLst>
              <a:ext uri="{FF2B5EF4-FFF2-40B4-BE49-F238E27FC236}">
                <a16:creationId xmlns:a16="http://schemas.microsoft.com/office/drawing/2014/main" id="{A4D2FEF6-10FE-2289-BE93-86F07011114A}"/>
              </a:ext>
            </a:extLst>
          </p:cNvPr>
          <p:cNvSpPr>
            <a:spLocks noGrp="1"/>
          </p:cNvSpPr>
          <p:nvPr>
            <p:ph sz="quarter" idx="10"/>
          </p:nvPr>
        </p:nvSpPr>
        <p:spPr>
          <a:xfrm>
            <a:off x="539495" y="1435608"/>
            <a:ext cx="4760637" cy="5066180"/>
          </a:xfrm>
        </p:spPr>
        <p:txBody>
          <a:bodyPr/>
          <a:lstStyle/>
          <a:p>
            <a:r>
              <a:rPr lang="en-US" b="1" dirty="0"/>
              <a:t>A neural network can roughly use gradient descent the same way as a linear regression. </a:t>
            </a:r>
          </a:p>
          <a:p>
            <a:r>
              <a:rPr lang="en-US" dirty="0"/>
              <a:t>However, there are some complications like untangling the weights and biases from the layers (we will use the chain rule). </a:t>
            </a:r>
          </a:p>
          <a:p>
            <a:r>
              <a:rPr lang="en-US" dirty="0"/>
              <a:t>The first issue to address is the non-convex nature of neural networks and their computational demands… which brings us to discuss </a:t>
            </a:r>
            <a:r>
              <a:rPr lang="en-US" i="1" dirty="0"/>
              <a:t>stochastic</a:t>
            </a:r>
            <a:r>
              <a:rPr lang="en-US" dirty="0"/>
              <a:t> gradient descent.  </a:t>
            </a:r>
          </a:p>
        </p:txBody>
      </p:sp>
      <p:pic>
        <p:nvPicPr>
          <p:cNvPr id="5" name="Graphic 4">
            <a:extLst>
              <a:ext uri="{FF2B5EF4-FFF2-40B4-BE49-F238E27FC236}">
                <a16:creationId xmlns:a16="http://schemas.microsoft.com/office/drawing/2014/main" id="{CD18F02E-3790-BC29-0901-EC0373372F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020040" y="1317803"/>
            <a:ext cx="5626127" cy="5066180"/>
          </a:xfrm>
          <a:prstGeom prst="rect">
            <a:avLst/>
          </a:prstGeom>
        </p:spPr>
      </p:pic>
    </p:spTree>
    <p:extLst>
      <p:ext uri="{BB962C8B-B14F-4D97-AF65-F5344CB8AC3E}">
        <p14:creationId xmlns:p14="http://schemas.microsoft.com/office/powerpoint/2010/main" val="1308108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658E7B-F470-46FE-A6F2-2D3A3ED1D065}"/>
              </a:ext>
            </a:extLst>
          </p:cNvPr>
          <p:cNvSpPr>
            <a:spLocks noGrp="1"/>
          </p:cNvSpPr>
          <p:nvPr>
            <p:ph sz="half" idx="2"/>
          </p:nvPr>
        </p:nvSpPr>
        <p:spPr>
          <a:xfrm>
            <a:off x="541612" y="1431014"/>
            <a:ext cx="6300977" cy="4978930"/>
          </a:xfrm>
        </p:spPr>
        <p:txBody>
          <a:bodyPr/>
          <a:lstStyle/>
          <a:p>
            <a:pPr marL="0" indent="0">
              <a:buNone/>
            </a:pPr>
            <a:r>
              <a:rPr lang="en-US" b="1" dirty="0"/>
              <a:t>A </a:t>
            </a:r>
            <a:r>
              <a:rPr lang="en-US" b="1" dirty="0">
                <a:solidFill>
                  <a:srgbClr val="FF0000"/>
                </a:solidFill>
              </a:rPr>
              <a:t>derivative</a:t>
            </a:r>
            <a:r>
              <a:rPr lang="en-US" b="1" dirty="0"/>
              <a:t> tells the slope of a function, and it is useful to measure the rate of change at any point in a function. </a:t>
            </a:r>
          </a:p>
          <a:p>
            <a:pPr marL="0" indent="0">
              <a:buNone/>
            </a:pPr>
            <a:r>
              <a:rPr lang="en-US" dirty="0"/>
              <a:t>Why do we care about derivatives? They are often used in machine learning, deep learning and other mathematical algorithms, especially with gradient descent.</a:t>
            </a:r>
          </a:p>
          <a:p>
            <a:pPr marL="0" indent="0">
              <a:buNone/>
            </a:pPr>
            <a:r>
              <a:rPr lang="en-US" dirty="0"/>
              <a:t>When the slope is 0, that means we are at the minimum or maximum of an output variable. </a:t>
            </a:r>
          </a:p>
          <a:p>
            <a:pPr marL="0" indent="0">
              <a:buNone/>
            </a:pPr>
            <a:r>
              <a:rPr lang="en-US" dirty="0"/>
              <a:t>This concept will be useful for performing gradient descent on neural networks. </a:t>
            </a:r>
          </a:p>
        </p:txBody>
      </p:sp>
      <p:sp>
        <p:nvSpPr>
          <p:cNvPr id="3" name="Title 2">
            <a:extLst>
              <a:ext uri="{FF2B5EF4-FFF2-40B4-BE49-F238E27FC236}">
                <a16:creationId xmlns:a16="http://schemas.microsoft.com/office/drawing/2014/main" id="{909A30D0-D7CB-41B8-8A5F-6CB1933570F3}"/>
              </a:ext>
            </a:extLst>
          </p:cNvPr>
          <p:cNvSpPr>
            <a:spLocks noGrp="1"/>
          </p:cNvSpPr>
          <p:nvPr>
            <p:ph type="title"/>
          </p:nvPr>
        </p:nvSpPr>
        <p:spPr/>
        <p:txBody>
          <a:bodyPr/>
          <a:lstStyle/>
          <a:p>
            <a:r>
              <a:rPr lang="en-US" dirty="0"/>
              <a:t>Derivatives</a:t>
            </a:r>
          </a:p>
        </p:txBody>
      </p:sp>
      <p:pic>
        <p:nvPicPr>
          <p:cNvPr id="5" name="Picture 4" descr="Chart, line chart&#10;&#10;Description automatically generated">
            <a:extLst>
              <a:ext uri="{FF2B5EF4-FFF2-40B4-BE49-F238E27FC236}">
                <a16:creationId xmlns:a16="http://schemas.microsoft.com/office/drawing/2014/main" id="{1F7C3517-A300-467C-B8CA-B27E3D7683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3600" y="1284268"/>
            <a:ext cx="3518900" cy="3518900"/>
          </a:xfrm>
          <a:prstGeom prst="rect">
            <a:avLst/>
          </a:prstGeom>
        </p:spPr>
      </p:pic>
    </p:spTree>
    <p:extLst>
      <p:ext uri="{BB962C8B-B14F-4D97-AF65-F5344CB8AC3E}">
        <p14:creationId xmlns:p14="http://schemas.microsoft.com/office/powerpoint/2010/main" val="11687677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3" name="object 3"/>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679097" y="1552599"/>
            <a:ext cx="522076" cy="522076"/>
          </a:xfrm>
          <a:custGeom>
            <a:avLst/>
            <a:gdLst/>
            <a:ahLst/>
            <a:cxnLst/>
            <a:rect l="l" t="t" r="r" b="b"/>
            <a:pathLst>
              <a:path w="431800" h="431800">
                <a:moveTo>
                  <a:pt x="431800" y="0"/>
                </a:moveTo>
                <a:lnTo>
                  <a:pt x="0" y="431800"/>
                </a:lnTo>
              </a:path>
            </a:pathLst>
          </a:custGeom>
          <a:ln w="29112">
            <a:solidFill>
              <a:srgbClr val="FF3333"/>
            </a:solidFill>
          </a:ln>
        </p:spPr>
        <p:txBody>
          <a:bodyPr wrap="square" lIns="0" tIns="0" rIns="0" bIns="0" rtlCol="0"/>
          <a:lstStyle/>
          <a:p>
            <a:endParaRPr sz="2176"/>
          </a:p>
        </p:txBody>
      </p:sp>
      <p:sp>
        <p:nvSpPr>
          <p:cNvPr id="4" name="object 4"/>
          <p:cNvSpPr/>
          <p:nvPr/>
        </p:nvSpPr>
        <p:spPr>
          <a:xfrm>
            <a:off x="3537828" y="2017860"/>
            <a:ext cx="198082" cy="198082"/>
          </a:xfrm>
          <a:custGeom>
            <a:avLst/>
            <a:gdLst/>
            <a:ahLst/>
            <a:cxnLst/>
            <a:rect l="l" t="t" r="r" b="b"/>
            <a:pathLst>
              <a:path w="163830" h="163830">
                <a:moveTo>
                  <a:pt x="81280" y="0"/>
                </a:moveTo>
                <a:lnTo>
                  <a:pt x="0" y="163829"/>
                </a:lnTo>
                <a:lnTo>
                  <a:pt x="163830" y="82550"/>
                </a:lnTo>
                <a:lnTo>
                  <a:pt x="81280" y="0"/>
                </a:lnTo>
                <a:close/>
              </a:path>
            </a:pathLst>
          </a:custGeom>
          <a:solidFill>
            <a:srgbClr val="FF3333"/>
          </a:solidFill>
        </p:spPr>
        <p:txBody>
          <a:bodyPr wrap="square" lIns="0" tIns="0" rIns="0" bIns="0" rtlCol="0"/>
          <a:lstStyle/>
          <a:p>
            <a:endParaRPr sz="2176"/>
          </a:p>
        </p:txBody>
      </p:sp>
      <p:sp>
        <p:nvSpPr>
          <p:cNvPr id="5" name="object 5"/>
          <p:cNvSpPr/>
          <p:nvPr/>
        </p:nvSpPr>
        <p:spPr>
          <a:xfrm>
            <a:off x="4975073" y="1663156"/>
            <a:ext cx="102880" cy="2453755"/>
          </a:xfrm>
          <a:custGeom>
            <a:avLst/>
            <a:gdLst/>
            <a:ahLst/>
            <a:cxnLst/>
            <a:rect l="l" t="t" r="r" b="b"/>
            <a:pathLst>
              <a:path w="85089" h="2029460">
                <a:moveTo>
                  <a:pt x="0" y="0"/>
                </a:moveTo>
                <a:lnTo>
                  <a:pt x="85089" y="2029460"/>
                </a:lnTo>
              </a:path>
            </a:pathLst>
          </a:custGeom>
          <a:ln w="29112">
            <a:solidFill>
              <a:srgbClr val="FF3333"/>
            </a:solidFill>
          </a:ln>
        </p:spPr>
        <p:txBody>
          <a:bodyPr wrap="square" lIns="0" tIns="0" rIns="0" bIns="0" rtlCol="0"/>
          <a:lstStyle/>
          <a:p>
            <a:endParaRPr sz="2176"/>
          </a:p>
        </p:txBody>
      </p:sp>
      <p:sp>
        <p:nvSpPr>
          <p:cNvPr id="6" name="object 6"/>
          <p:cNvSpPr/>
          <p:nvPr/>
        </p:nvSpPr>
        <p:spPr>
          <a:xfrm>
            <a:off x="5007319" y="4104627"/>
            <a:ext cx="139732" cy="211901"/>
          </a:xfrm>
          <a:custGeom>
            <a:avLst/>
            <a:gdLst/>
            <a:ahLst/>
            <a:cxnLst/>
            <a:rect l="l" t="t" r="r" b="b"/>
            <a:pathLst>
              <a:path w="115570" h="175260">
                <a:moveTo>
                  <a:pt x="115569" y="0"/>
                </a:moveTo>
                <a:lnTo>
                  <a:pt x="0" y="5080"/>
                </a:lnTo>
                <a:lnTo>
                  <a:pt x="64769" y="175260"/>
                </a:lnTo>
                <a:lnTo>
                  <a:pt x="115569" y="0"/>
                </a:lnTo>
                <a:close/>
              </a:path>
            </a:pathLst>
          </a:custGeom>
          <a:solidFill>
            <a:srgbClr val="FF3333"/>
          </a:solidFill>
        </p:spPr>
        <p:txBody>
          <a:bodyPr wrap="square" lIns="0" tIns="0" rIns="0" bIns="0" rtlCol="0"/>
          <a:lstStyle/>
          <a:p>
            <a:endParaRPr sz="2176"/>
          </a:p>
        </p:txBody>
      </p:sp>
      <p:sp>
        <p:nvSpPr>
          <p:cNvPr id="7" name="object 7"/>
          <p:cNvSpPr/>
          <p:nvPr/>
        </p:nvSpPr>
        <p:spPr>
          <a:xfrm>
            <a:off x="5638416" y="1552599"/>
            <a:ext cx="1011905" cy="1924002"/>
          </a:xfrm>
          <a:custGeom>
            <a:avLst/>
            <a:gdLst/>
            <a:ahLst/>
            <a:cxnLst/>
            <a:rect l="l" t="t" r="r" b="b"/>
            <a:pathLst>
              <a:path w="836929" h="1591310">
                <a:moveTo>
                  <a:pt x="0" y="0"/>
                </a:moveTo>
                <a:lnTo>
                  <a:pt x="836930" y="1591309"/>
                </a:lnTo>
              </a:path>
            </a:pathLst>
          </a:custGeom>
          <a:ln w="29112">
            <a:solidFill>
              <a:srgbClr val="FF3333"/>
            </a:solidFill>
          </a:ln>
        </p:spPr>
        <p:txBody>
          <a:bodyPr wrap="square" lIns="0" tIns="0" rIns="0" bIns="0" rtlCol="0"/>
          <a:lstStyle/>
          <a:p>
            <a:endParaRPr sz="2176"/>
          </a:p>
        </p:txBody>
      </p:sp>
      <p:sp>
        <p:nvSpPr>
          <p:cNvPr id="8" name="object 8"/>
          <p:cNvSpPr/>
          <p:nvPr/>
        </p:nvSpPr>
        <p:spPr>
          <a:xfrm>
            <a:off x="6584293" y="3435141"/>
            <a:ext cx="159694" cy="218043"/>
          </a:xfrm>
          <a:custGeom>
            <a:avLst/>
            <a:gdLst/>
            <a:ahLst/>
            <a:cxnLst/>
            <a:rect l="l" t="t" r="r" b="b"/>
            <a:pathLst>
              <a:path w="132079" h="180339">
                <a:moveTo>
                  <a:pt x="102869" y="0"/>
                </a:moveTo>
                <a:lnTo>
                  <a:pt x="0" y="54609"/>
                </a:lnTo>
                <a:lnTo>
                  <a:pt x="132079" y="180339"/>
                </a:lnTo>
                <a:lnTo>
                  <a:pt x="102869" y="0"/>
                </a:lnTo>
                <a:close/>
              </a:path>
            </a:pathLst>
          </a:custGeom>
          <a:solidFill>
            <a:srgbClr val="FF3333"/>
          </a:solidFill>
        </p:spPr>
        <p:txBody>
          <a:bodyPr wrap="square" lIns="0" tIns="0" rIns="0" bIns="0" rtlCol="0"/>
          <a:lstStyle/>
          <a:p>
            <a:endParaRPr sz="2176"/>
          </a:p>
        </p:txBody>
      </p:sp>
      <p:sp>
        <p:nvSpPr>
          <p:cNvPr id="9" name="object 9"/>
          <p:cNvSpPr/>
          <p:nvPr/>
        </p:nvSpPr>
        <p:spPr>
          <a:xfrm>
            <a:off x="8734016" y="3100400"/>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10" name="object 10"/>
          <p:cNvSpPr/>
          <p:nvPr/>
        </p:nvSpPr>
        <p:spPr>
          <a:xfrm>
            <a:off x="8664918" y="5213270"/>
            <a:ext cx="139732" cy="208830"/>
          </a:xfrm>
          <a:custGeom>
            <a:avLst/>
            <a:gdLst/>
            <a:ahLst/>
            <a:cxnLst/>
            <a:rect l="l" t="t" r="r" b="b"/>
            <a:pathLst>
              <a:path w="115570" h="172720">
                <a:moveTo>
                  <a:pt x="115570" y="0"/>
                </a:moveTo>
                <a:lnTo>
                  <a:pt x="0" y="0"/>
                </a:lnTo>
                <a:lnTo>
                  <a:pt x="57150" y="172720"/>
                </a:lnTo>
                <a:lnTo>
                  <a:pt x="115570" y="0"/>
                </a:lnTo>
                <a:close/>
              </a:path>
            </a:pathLst>
          </a:custGeom>
          <a:solidFill>
            <a:srgbClr val="00CC00"/>
          </a:solidFill>
        </p:spPr>
        <p:txBody>
          <a:bodyPr wrap="square" lIns="0" tIns="0" rIns="0" bIns="0" rtlCol="0"/>
          <a:lstStyle/>
          <a:p>
            <a:endParaRPr sz="2176"/>
          </a:p>
        </p:txBody>
      </p:sp>
      <p:sp>
        <p:nvSpPr>
          <p:cNvPr id="11" name="object 11"/>
          <p:cNvSpPr txBox="1"/>
          <p:nvPr/>
        </p:nvSpPr>
        <p:spPr>
          <a:xfrm>
            <a:off x="3961632" y="1124189"/>
            <a:ext cx="2246460" cy="350340"/>
          </a:xfrm>
          <a:prstGeom prst="rect">
            <a:avLst/>
          </a:prstGeom>
        </p:spPr>
        <p:txBody>
          <a:bodyPr vert="horz" wrap="square" lIns="0" tIns="15355" rIns="0" bIns="0" rtlCol="0">
            <a:spAutoFit/>
          </a:bodyPr>
          <a:lstStyle/>
          <a:p>
            <a:pPr marL="15356">
              <a:spcBef>
                <a:spcPts val="121"/>
              </a:spcBef>
            </a:pPr>
            <a:r>
              <a:rPr sz="2176" spc="-6" dirty="0">
                <a:solidFill>
                  <a:srgbClr val="FF3333"/>
                </a:solidFill>
                <a:latin typeface="Arial"/>
                <a:cs typeface="Arial"/>
              </a:rPr>
              <a:t>LOCAL</a:t>
            </a:r>
            <a:r>
              <a:rPr sz="2176" spc="-181" dirty="0">
                <a:solidFill>
                  <a:srgbClr val="FF3333"/>
                </a:solidFill>
                <a:latin typeface="Arial"/>
                <a:cs typeface="Arial"/>
              </a:rPr>
              <a:t> </a:t>
            </a:r>
            <a:r>
              <a:rPr sz="2176" dirty="0">
                <a:solidFill>
                  <a:srgbClr val="FF3333"/>
                </a:solidFill>
                <a:latin typeface="Arial"/>
                <a:cs typeface="Arial"/>
              </a:rPr>
              <a:t>MINIMUM</a:t>
            </a:r>
            <a:endParaRPr sz="2176">
              <a:latin typeface="Arial"/>
              <a:cs typeface="Arial"/>
            </a:endParaRPr>
          </a:p>
        </p:txBody>
      </p:sp>
      <p:sp>
        <p:nvSpPr>
          <p:cNvPr id="12" name="object 12"/>
          <p:cNvSpPr txBox="1"/>
          <p:nvPr/>
        </p:nvSpPr>
        <p:spPr>
          <a:xfrm>
            <a:off x="7500998" y="2671990"/>
            <a:ext cx="2445310" cy="350340"/>
          </a:xfrm>
          <a:prstGeom prst="rect">
            <a:avLst/>
          </a:prstGeom>
        </p:spPr>
        <p:txBody>
          <a:bodyPr vert="horz" wrap="square" lIns="0" tIns="15355" rIns="0" bIns="0" rtlCol="0">
            <a:spAutoFit/>
          </a:bodyPr>
          <a:lstStyle/>
          <a:p>
            <a:pPr marL="15356">
              <a:spcBef>
                <a:spcPts val="121"/>
              </a:spcBef>
            </a:pPr>
            <a:r>
              <a:rPr sz="2176" spc="-6" dirty="0">
                <a:solidFill>
                  <a:srgbClr val="00CC00"/>
                </a:solidFill>
                <a:latin typeface="Arial"/>
                <a:cs typeface="Arial"/>
              </a:rPr>
              <a:t>GLOBAL</a:t>
            </a:r>
            <a:r>
              <a:rPr sz="2176" spc="-151" dirty="0">
                <a:solidFill>
                  <a:srgbClr val="00CC00"/>
                </a:solidFill>
                <a:latin typeface="Arial"/>
                <a:cs typeface="Arial"/>
              </a:rPr>
              <a:t> </a:t>
            </a:r>
            <a:r>
              <a:rPr sz="2176" spc="-6" dirty="0">
                <a:solidFill>
                  <a:srgbClr val="00CC00"/>
                </a:solidFill>
                <a:latin typeface="Arial"/>
                <a:cs typeface="Arial"/>
              </a:rPr>
              <a:t>MINIMUM</a:t>
            </a:r>
            <a:endParaRPr sz="2176">
              <a:latin typeface="Arial"/>
              <a:cs typeface="Arial"/>
            </a:endParaRPr>
          </a:p>
        </p:txBody>
      </p:sp>
      <p:sp>
        <p:nvSpPr>
          <p:cNvPr id="14" name="object 2">
            <a:extLst>
              <a:ext uri="{FF2B5EF4-FFF2-40B4-BE49-F238E27FC236}">
                <a16:creationId xmlns:a16="http://schemas.microsoft.com/office/drawing/2014/main" id="{DA087F1D-C769-466E-8169-AFFDD8116A1F}"/>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5" name="object 3">
            <a:extLst>
              <a:ext uri="{FF2B5EF4-FFF2-40B4-BE49-F238E27FC236}">
                <a16:creationId xmlns:a16="http://schemas.microsoft.com/office/drawing/2014/main" id="{58712151-BF4A-46DA-A7F1-C40686279279}"/>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080645" y="2768728"/>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080645" y="2768728"/>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412317" y="3210957"/>
            <a:ext cx="132054" cy="262573"/>
          </a:xfrm>
          <a:custGeom>
            <a:avLst/>
            <a:gdLst/>
            <a:ahLst/>
            <a:cxnLst/>
            <a:rect l="l" t="t" r="r" b="b"/>
            <a:pathLst>
              <a:path w="109220" h="217169">
                <a:moveTo>
                  <a:pt x="0" y="0"/>
                </a:moveTo>
                <a:lnTo>
                  <a:pt x="109219" y="217169"/>
                </a:lnTo>
              </a:path>
            </a:pathLst>
          </a:custGeom>
          <a:ln w="29112">
            <a:solidFill>
              <a:srgbClr val="CC0000"/>
            </a:solidFill>
          </a:ln>
        </p:spPr>
        <p:txBody>
          <a:bodyPr wrap="square" lIns="0" tIns="0" rIns="0" bIns="0" rtlCol="0"/>
          <a:lstStyle/>
          <a:p>
            <a:endParaRPr sz="2176"/>
          </a:p>
        </p:txBody>
      </p:sp>
      <p:sp>
        <p:nvSpPr>
          <p:cNvPr id="6" name="object 6"/>
          <p:cNvSpPr/>
          <p:nvPr/>
        </p:nvSpPr>
        <p:spPr>
          <a:xfrm>
            <a:off x="6476808" y="3435141"/>
            <a:ext cx="156621" cy="218043"/>
          </a:xfrm>
          <a:custGeom>
            <a:avLst/>
            <a:gdLst/>
            <a:ahLst/>
            <a:cxnLst/>
            <a:rect l="l" t="t" r="r" b="b"/>
            <a:pathLst>
              <a:path w="129539" h="180339">
                <a:moveTo>
                  <a:pt x="104139" y="0"/>
                </a:moveTo>
                <a:lnTo>
                  <a:pt x="0" y="50800"/>
                </a:lnTo>
                <a:lnTo>
                  <a:pt x="129539" y="180339"/>
                </a:lnTo>
                <a:lnTo>
                  <a:pt x="104139" y="0"/>
                </a:lnTo>
                <a:close/>
              </a:path>
            </a:pathLst>
          </a:custGeom>
          <a:solidFill>
            <a:srgbClr val="CC0000"/>
          </a:solidFill>
        </p:spPr>
        <p:txBody>
          <a:bodyPr wrap="square" lIns="0" tIns="0" rIns="0" bIns="0" rtlCol="0"/>
          <a:lstStyle/>
          <a:p>
            <a:endParaRPr sz="2176"/>
          </a:p>
        </p:txBody>
      </p:sp>
      <p:sp>
        <p:nvSpPr>
          <p:cNvPr id="7" name="object 7"/>
          <p:cNvSpPr/>
          <p:nvPr/>
        </p:nvSpPr>
        <p:spPr>
          <a:xfrm>
            <a:off x="6287940" y="2835667"/>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8" name="object 8"/>
          <p:cNvSpPr/>
          <p:nvPr/>
        </p:nvSpPr>
        <p:spPr>
          <a:xfrm>
            <a:off x="6287940" y="2835667"/>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10" name="object 2">
            <a:extLst>
              <a:ext uri="{FF2B5EF4-FFF2-40B4-BE49-F238E27FC236}">
                <a16:creationId xmlns:a16="http://schemas.microsoft.com/office/drawing/2014/main" id="{BA4182DC-CFA4-4D91-890A-EB02AFDF5833}"/>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1" name="object 3">
            <a:extLst>
              <a:ext uri="{FF2B5EF4-FFF2-40B4-BE49-F238E27FC236}">
                <a16:creationId xmlns:a16="http://schemas.microsoft.com/office/drawing/2014/main" id="{1BBF90AE-115B-41DF-9BAA-BDAB99EBFB2A}"/>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344754" y="3100399"/>
            <a:ext cx="442229" cy="442229"/>
          </a:xfrm>
          <a:custGeom>
            <a:avLst/>
            <a:gdLst/>
            <a:ahLst/>
            <a:cxnLst/>
            <a:rect l="l" t="t" r="r" b="b"/>
            <a:pathLst>
              <a:path w="365760" h="365760">
                <a:moveTo>
                  <a:pt x="182880" y="0"/>
                </a:moveTo>
                <a:lnTo>
                  <a:pt x="133614" y="6314"/>
                </a:lnTo>
                <a:lnTo>
                  <a:pt x="89746" y="24271"/>
                </a:lnTo>
                <a:lnTo>
                  <a:pt x="52863" y="52387"/>
                </a:lnTo>
                <a:lnTo>
                  <a:pt x="24553" y="89182"/>
                </a:lnTo>
                <a:lnTo>
                  <a:pt x="6402" y="133173"/>
                </a:lnTo>
                <a:lnTo>
                  <a:pt x="0" y="182880"/>
                </a:lnTo>
                <a:lnTo>
                  <a:pt x="6402" y="232586"/>
                </a:lnTo>
                <a:lnTo>
                  <a:pt x="24553" y="276577"/>
                </a:lnTo>
                <a:lnTo>
                  <a:pt x="52863" y="313372"/>
                </a:lnTo>
                <a:lnTo>
                  <a:pt x="89746" y="341488"/>
                </a:lnTo>
                <a:lnTo>
                  <a:pt x="133614"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6344754" y="3100399"/>
            <a:ext cx="442229" cy="442229"/>
          </a:xfrm>
          <a:custGeom>
            <a:avLst/>
            <a:gdLst/>
            <a:ahLst/>
            <a:cxnLst/>
            <a:rect l="l" t="t" r="r" b="b"/>
            <a:pathLst>
              <a:path w="365760"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614" y="359445"/>
                </a:lnTo>
                <a:lnTo>
                  <a:pt x="89746" y="341488"/>
                </a:lnTo>
                <a:lnTo>
                  <a:pt x="52863" y="313372"/>
                </a:lnTo>
                <a:lnTo>
                  <a:pt x="24553" y="276577"/>
                </a:lnTo>
                <a:lnTo>
                  <a:pt x="6402" y="232586"/>
                </a:lnTo>
                <a:lnTo>
                  <a:pt x="0" y="182880"/>
                </a:lnTo>
                <a:lnTo>
                  <a:pt x="6402" y="133173"/>
                </a:lnTo>
                <a:lnTo>
                  <a:pt x="24553" y="89182"/>
                </a:lnTo>
                <a:lnTo>
                  <a:pt x="52863" y="52387"/>
                </a:lnTo>
                <a:lnTo>
                  <a:pt x="89746" y="24271"/>
                </a:lnTo>
                <a:lnTo>
                  <a:pt x="133614"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552048" y="3167339"/>
            <a:ext cx="168907" cy="168139"/>
          </a:xfrm>
          <a:custGeom>
            <a:avLst/>
            <a:gdLst/>
            <a:ahLst/>
            <a:cxnLst/>
            <a:rect l="l" t="t" r="r" b="b"/>
            <a:pathLst>
              <a:path w="139700" h="139064">
                <a:moveTo>
                  <a:pt x="20181" y="0"/>
                </a:moveTo>
                <a:lnTo>
                  <a:pt x="0" y="9405"/>
                </a:lnTo>
                <a:lnTo>
                  <a:pt x="18176" y="10060"/>
                </a:lnTo>
                <a:lnTo>
                  <a:pt x="39687" y="16549"/>
                </a:lnTo>
                <a:lnTo>
                  <a:pt x="88900" y="51315"/>
                </a:lnTo>
                <a:lnTo>
                  <a:pt x="123031" y="100369"/>
                </a:lnTo>
                <a:lnTo>
                  <a:pt x="129539" y="138945"/>
                </a:lnTo>
                <a:lnTo>
                  <a:pt x="139481" y="119300"/>
                </a:lnTo>
                <a:lnTo>
                  <a:pt x="125075" y="64293"/>
                </a:lnTo>
                <a:lnTo>
                  <a:pt x="74830" y="14049"/>
                </a:lnTo>
                <a:lnTo>
                  <a:pt x="46196" y="1785"/>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6552048" y="3167339"/>
            <a:ext cx="168907" cy="168139"/>
          </a:xfrm>
          <a:custGeom>
            <a:avLst/>
            <a:gdLst/>
            <a:ahLst/>
            <a:cxnLst/>
            <a:rect l="l" t="t" r="r" b="b"/>
            <a:pathLst>
              <a:path w="139700" h="139064">
                <a:moveTo>
                  <a:pt x="0" y="9405"/>
                </a:moveTo>
                <a:lnTo>
                  <a:pt x="39687" y="16549"/>
                </a:lnTo>
                <a:lnTo>
                  <a:pt x="88900" y="51315"/>
                </a:lnTo>
                <a:lnTo>
                  <a:pt x="123031" y="100369"/>
                </a:lnTo>
                <a:lnTo>
                  <a:pt x="129539" y="138945"/>
                </a:lnTo>
                <a:lnTo>
                  <a:pt x="139481" y="119300"/>
                </a:lnTo>
                <a:lnTo>
                  <a:pt x="125075" y="64293"/>
                </a:lnTo>
                <a:lnTo>
                  <a:pt x="74830" y="14049"/>
                </a:lnTo>
                <a:lnTo>
                  <a:pt x="20181" y="0"/>
                </a:lnTo>
                <a:lnTo>
                  <a:pt x="0" y="9405"/>
                </a:lnTo>
                <a:close/>
              </a:path>
            </a:pathLst>
          </a:custGeom>
          <a:ln w="3175">
            <a:solidFill>
              <a:srgbClr val="FFFFFF"/>
            </a:solidFill>
          </a:ln>
        </p:spPr>
        <p:txBody>
          <a:bodyPr wrap="square" lIns="0" tIns="0" rIns="0" bIns="0" rtlCol="0"/>
          <a:lstStyle/>
          <a:p>
            <a:endParaRPr sz="2176"/>
          </a:p>
        </p:txBody>
      </p:sp>
      <p:sp>
        <p:nvSpPr>
          <p:cNvPr id="8" name="object 2">
            <a:extLst>
              <a:ext uri="{FF2B5EF4-FFF2-40B4-BE49-F238E27FC236}">
                <a16:creationId xmlns:a16="http://schemas.microsoft.com/office/drawing/2014/main" id="{7293E793-59EA-4ADC-ADCD-E49263789630}"/>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9" name="object 3">
            <a:extLst>
              <a:ext uri="{FF2B5EF4-FFF2-40B4-BE49-F238E27FC236}">
                <a16:creationId xmlns:a16="http://schemas.microsoft.com/office/drawing/2014/main" id="{347D3F55-B786-4DC1-83D0-DACE290255A0}"/>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465660" cy="350340"/>
          </a:xfrm>
          <a:prstGeom prst="rect">
            <a:avLst/>
          </a:prstGeom>
        </p:spPr>
        <p:txBody>
          <a:bodyPr vert="horz" wrap="square" lIns="0" tIns="15355" rIns="0" bIns="0" rtlCol="0">
            <a:spAutoFit/>
          </a:bodyPr>
          <a:lstStyle/>
          <a:p>
            <a:pPr marL="15356">
              <a:spcBef>
                <a:spcPts val="121"/>
              </a:spcBef>
            </a:pPr>
            <a:r>
              <a:rPr sz="2176" spc="-12" dirty="0">
                <a:solidFill>
                  <a:srgbClr val="FF3333"/>
                </a:solidFill>
                <a:latin typeface="Arial"/>
                <a:cs typeface="Arial"/>
              </a:rPr>
              <a:t>Greedy algorithm gets</a:t>
            </a:r>
            <a:r>
              <a:rPr sz="2176" spc="-6" dirty="0">
                <a:solidFill>
                  <a:srgbClr val="FF3333"/>
                </a:solidFill>
                <a:latin typeface="Arial"/>
                <a:cs typeface="Arial"/>
              </a:rPr>
              <a:t> </a:t>
            </a:r>
            <a:r>
              <a:rPr sz="2176" dirty="0">
                <a:solidFill>
                  <a:srgbClr val="FF3333"/>
                </a:solidFill>
                <a:latin typeface="Arial"/>
                <a:cs typeface="Arial"/>
              </a:rPr>
              <a:t>stuck</a:t>
            </a:r>
            <a:endParaRPr sz="2176">
              <a:latin typeface="Arial"/>
              <a:cs typeface="Arial"/>
            </a:endParaRPr>
          </a:p>
        </p:txBody>
      </p:sp>
      <p:sp>
        <p:nvSpPr>
          <p:cNvPr id="9" name="object 2">
            <a:extLst>
              <a:ext uri="{FF2B5EF4-FFF2-40B4-BE49-F238E27FC236}">
                <a16:creationId xmlns:a16="http://schemas.microsoft.com/office/drawing/2014/main" id="{C155AC04-8FE6-4324-B680-35D7C7C7609A}"/>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DC3451D5-7340-4143-8C8A-C93D79301432}"/>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152415" cy="350340"/>
          </a:xfrm>
          <a:prstGeom prst="rect">
            <a:avLst/>
          </a:prstGeom>
        </p:spPr>
        <p:txBody>
          <a:bodyPr vert="horz" wrap="square" lIns="0" tIns="15355" rIns="0" bIns="0" rtlCol="0">
            <a:spAutoFit/>
          </a:bodyPr>
          <a:lstStyle/>
          <a:p>
            <a:pPr marL="15356">
              <a:spcBef>
                <a:spcPts val="121"/>
              </a:spcBef>
            </a:pPr>
            <a:r>
              <a:rPr sz="2176" spc="-18" dirty="0">
                <a:solidFill>
                  <a:srgbClr val="00CC00"/>
                </a:solidFill>
                <a:latin typeface="Arial"/>
                <a:cs typeface="Arial"/>
              </a:rPr>
              <a:t>We </a:t>
            </a:r>
            <a:r>
              <a:rPr sz="2176" spc="-12" dirty="0">
                <a:solidFill>
                  <a:srgbClr val="00CC00"/>
                </a:solidFill>
                <a:latin typeface="Arial"/>
                <a:cs typeface="Arial"/>
              </a:rPr>
              <a:t>really want </a:t>
            </a:r>
            <a:r>
              <a:rPr sz="2176" spc="-6" dirty="0">
                <a:solidFill>
                  <a:srgbClr val="00CC00"/>
                </a:solidFill>
                <a:latin typeface="Arial"/>
                <a:cs typeface="Arial"/>
              </a:rPr>
              <a:t>to be</a:t>
            </a:r>
            <a:r>
              <a:rPr sz="2176" spc="-24"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8734016" y="3091187"/>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9" name="object 9"/>
          <p:cNvSpPr/>
          <p:nvPr/>
        </p:nvSpPr>
        <p:spPr>
          <a:xfrm>
            <a:off x="8664918" y="5204057"/>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1" name="object 2">
            <a:extLst>
              <a:ext uri="{FF2B5EF4-FFF2-40B4-BE49-F238E27FC236}">
                <a16:creationId xmlns:a16="http://schemas.microsoft.com/office/drawing/2014/main" id="{557844A5-CC8E-4A42-A2A0-0CCBEFC8924A}"/>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3DFAE474-BBC1-4BCE-B024-6106BDDC0E4B}"/>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4821521" y="2473908"/>
            <a:ext cx="1643003" cy="350340"/>
          </a:xfrm>
          <a:prstGeom prst="rect">
            <a:avLst/>
          </a:prstGeom>
        </p:spPr>
        <p:txBody>
          <a:bodyPr vert="horz" wrap="square" lIns="0" tIns="15355" rIns="0" bIns="0" rtlCol="0">
            <a:spAutoFit/>
          </a:bodyPr>
          <a:lstStyle/>
          <a:p>
            <a:pPr marL="15356">
              <a:spcBef>
                <a:spcPts val="121"/>
              </a:spcBef>
            </a:pPr>
            <a:r>
              <a:rPr sz="2176" dirty="0">
                <a:solidFill>
                  <a:srgbClr val="00CC00"/>
                </a:solidFill>
                <a:latin typeface="Arial"/>
                <a:cs typeface="Arial"/>
              </a:rPr>
              <a:t>Or </a:t>
            </a:r>
            <a:r>
              <a:rPr sz="2176" spc="-12" dirty="0">
                <a:solidFill>
                  <a:srgbClr val="00CC00"/>
                </a:solidFill>
                <a:latin typeface="Arial"/>
                <a:cs typeface="Arial"/>
              </a:rPr>
              <a:t>even</a:t>
            </a:r>
            <a:r>
              <a:rPr sz="2176" spc="-97"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5085630" y="3100400"/>
            <a:ext cx="0" cy="1237625"/>
          </a:xfrm>
          <a:custGeom>
            <a:avLst/>
            <a:gdLst/>
            <a:ahLst/>
            <a:cxnLst/>
            <a:rect l="l" t="t" r="r" b="b"/>
            <a:pathLst>
              <a:path h="1023620">
                <a:moveTo>
                  <a:pt x="0" y="0"/>
                </a:moveTo>
                <a:lnTo>
                  <a:pt x="0" y="1023619"/>
                </a:lnTo>
              </a:path>
            </a:pathLst>
          </a:custGeom>
          <a:ln w="29112">
            <a:solidFill>
              <a:srgbClr val="00CC00"/>
            </a:solidFill>
          </a:ln>
        </p:spPr>
        <p:txBody>
          <a:bodyPr wrap="square" lIns="0" tIns="0" rIns="0" bIns="0" rtlCol="0"/>
          <a:lstStyle/>
          <a:p>
            <a:endParaRPr sz="2176"/>
          </a:p>
        </p:txBody>
      </p:sp>
      <p:sp>
        <p:nvSpPr>
          <p:cNvPr id="9" name="object 9"/>
          <p:cNvSpPr/>
          <p:nvPr/>
        </p:nvSpPr>
        <p:spPr>
          <a:xfrm>
            <a:off x="5016532" y="4328813"/>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1" name="object 2">
            <a:extLst>
              <a:ext uri="{FF2B5EF4-FFF2-40B4-BE49-F238E27FC236}">
                <a16:creationId xmlns:a16="http://schemas.microsoft.com/office/drawing/2014/main" id="{71D13447-8029-4B6A-A153-865D0B7333DD}"/>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3C4E0A28-60F3-4E33-B11D-8CE59BCC8198}"/>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37268" y="2367958"/>
            <a:ext cx="276469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How </a:t>
            </a:r>
            <a:r>
              <a:rPr sz="2176" spc="151" dirty="0">
                <a:solidFill>
                  <a:srgbClr val="0000FF"/>
                </a:solidFill>
                <a:latin typeface="Tahoma"/>
                <a:cs typeface="Tahoma"/>
              </a:rPr>
              <a:t>do </a:t>
            </a:r>
            <a:r>
              <a:rPr sz="2176" spc="175" dirty="0">
                <a:solidFill>
                  <a:srgbClr val="0000FF"/>
                </a:solidFill>
                <a:latin typeface="Tahoma"/>
                <a:cs typeface="Tahoma"/>
              </a:rPr>
              <a:t>we</a:t>
            </a:r>
            <a:r>
              <a:rPr sz="2176" spc="-345" dirty="0">
                <a:solidFill>
                  <a:srgbClr val="0000FF"/>
                </a:solidFill>
                <a:latin typeface="Tahoma"/>
                <a:cs typeface="Tahoma"/>
              </a:rPr>
              <a:t> </a:t>
            </a:r>
            <a:r>
              <a:rPr sz="2176" spc="169" dirty="0">
                <a:solidFill>
                  <a:srgbClr val="0000FF"/>
                </a:solidFill>
                <a:latin typeface="Tahoma"/>
                <a:cs typeface="Tahoma"/>
              </a:rPr>
              <a:t>escape?</a:t>
            </a:r>
            <a:endParaRPr sz="2176">
              <a:latin typeface="Tahoma"/>
              <a:cs typeface="Tahoma"/>
            </a:endParaRPr>
          </a:p>
        </p:txBody>
      </p:sp>
      <p:sp>
        <p:nvSpPr>
          <p:cNvPr id="9" name="object 2">
            <a:extLst>
              <a:ext uri="{FF2B5EF4-FFF2-40B4-BE49-F238E27FC236}">
                <a16:creationId xmlns:a16="http://schemas.microsoft.com/office/drawing/2014/main" id="{DD28BCCD-6372-456B-8912-1F047021CAF2}"/>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A9E8B506-D365-463D-9CFC-9FC42B95FE5E}"/>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6" y="2280434"/>
            <a:ext cx="4627717" cy="350340"/>
          </a:xfrm>
          <a:prstGeom prst="rect">
            <a:avLst/>
          </a:prstGeom>
        </p:spPr>
        <p:txBody>
          <a:bodyPr vert="horz" wrap="square" lIns="0" tIns="15355" rIns="0" bIns="0" rtlCol="0">
            <a:spAutoFit/>
          </a:bodyPr>
          <a:lstStyle/>
          <a:p>
            <a:pPr marL="15356">
              <a:spcBef>
                <a:spcPts val="121"/>
              </a:spcBef>
            </a:pPr>
            <a:r>
              <a:rPr sz="2176" spc="163" dirty="0">
                <a:solidFill>
                  <a:srgbClr val="0000FF"/>
                </a:solidFill>
                <a:latin typeface="Tahoma"/>
                <a:cs typeface="Tahoma"/>
              </a:rPr>
              <a:t>Make </a:t>
            </a:r>
            <a:r>
              <a:rPr sz="2176" spc="236" dirty="0">
                <a:solidFill>
                  <a:srgbClr val="0000FF"/>
                </a:solidFill>
                <a:latin typeface="Tahoma"/>
                <a:cs typeface="Tahoma"/>
              </a:rPr>
              <a:t>me</a:t>
            </a:r>
            <a:r>
              <a:rPr lang="en-US" sz="2176" spc="236" dirty="0">
                <a:solidFill>
                  <a:srgbClr val="0000FF"/>
                </a:solidFill>
                <a:latin typeface="Tahoma"/>
                <a:cs typeface="Tahoma"/>
              </a:rPr>
              <a:t> </a:t>
            </a:r>
            <a:r>
              <a:rPr sz="2176" b="1" spc="175" dirty="0">
                <a:solidFill>
                  <a:srgbClr val="0000FF"/>
                </a:solidFill>
                <a:latin typeface="Arial"/>
                <a:cs typeface="Arial"/>
              </a:rPr>
              <a:t>slightly </a:t>
            </a:r>
            <a:r>
              <a:rPr sz="2176" spc="151" dirty="0">
                <a:solidFill>
                  <a:srgbClr val="0000FF"/>
                </a:solidFill>
                <a:latin typeface="Tahoma"/>
                <a:cs typeface="Tahoma"/>
              </a:rPr>
              <a:t>less </a:t>
            </a:r>
            <a:r>
              <a:rPr sz="2176" spc="157" dirty="0">
                <a:solidFill>
                  <a:srgbClr val="0000FF"/>
                </a:solidFill>
                <a:latin typeface="Tahoma"/>
                <a:cs typeface="Tahoma"/>
              </a:rPr>
              <a:t>greedy!</a:t>
            </a:r>
            <a:endParaRPr sz="2176" dirty="0">
              <a:latin typeface="Tahoma"/>
              <a:cs typeface="Tahoma"/>
            </a:endParaRPr>
          </a:p>
        </p:txBody>
      </p:sp>
      <p:sp>
        <p:nvSpPr>
          <p:cNvPr id="9" name="object 2">
            <a:extLst>
              <a:ext uri="{FF2B5EF4-FFF2-40B4-BE49-F238E27FC236}">
                <a16:creationId xmlns:a16="http://schemas.microsoft.com/office/drawing/2014/main" id="{1E4B948C-1D95-44D7-B055-6254B2AB9DB4}"/>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6E8C8BFE-B36E-4201-BC2B-5C65EF4643DE}"/>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975850" y="3022088"/>
            <a:ext cx="442229" cy="442229"/>
          </a:xfrm>
          <a:custGeom>
            <a:avLst/>
            <a:gdLst/>
            <a:ahLst/>
            <a:cxnLst/>
            <a:rect l="l" t="t" r="r" b="b"/>
            <a:pathLst>
              <a:path w="365760" h="365760">
                <a:moveTo>
                  <a:pt x="182879" y="0"/>
                </a:moveTo>
                <a:lnTo>
                  <a:pt x="133614" y="6402"/>
                </a:lnTo>
                <a:lnTo>
                  <a:pt x="89746" y="24553"/>
                </a:lnTo>
                <a:lnTo>
                  <a:pt x="52863" y="52863"/>
                </a:lnTo>
                <a:lnTo>
                  <a:pt x="24553" y="89746"/>
                </a:lnTo>
                <a:lnTo>
                  <a:pt x="6402" y="133614"/>
                </a:lnTo>
                <a:lnTo>
                  <a:pt x="0" y="182880"/>
                </a:lnTo>
                <a:lnTo>
                  <a:pt x="6402" y="232586"/>
                </a:lnTo>
                <a:lnTo>
                  <a:pt x="24553" y="276577"/>
                </a:lnTo>
                <a:lnTo>
                  <a:pt x="52863" y="313372"/>
                </a:lnTo>
                <a:lnTo>
                  <a:pt x="89746" y="341488"/>
                </a:lnTo>
                <a:lnTo>
                  <a:pt x="133614" y="359445"/>
                </a:lnTo>
                <a:lnTo>
                  <a:pt x="182879" y="365760"/>
                </a:lnTo>
                <a:lnTo>
                  <a:pt x="232586" y="359445"/>
                </a:lnTo>
                <a:lnTo>
                  <a:pt x="276577" y="341488"/>
                </a:lnTo>
                <a:lnTo>
                  <a:pt x="313372" y="313372"/>
                </a:lnTo>
                <a:lnTo>
                  <a:pt x="341488" y="276577"/>
                </a:lnTo>
                <a:lnTo>
                  <a:pt x="359445" y="232586"/>
                </a:lnTo>
                <a:lnTo>
                  <a:pt x="365760" y="182880"/>
                </a:lnTo>
                <a:lnTo>
                  <a:pt x="359445" y="133614"/>
                </a:lnTo>
                <a:lnTo>
                  <a:pt x="341488" y="89746"/>
                </a:lnTo>
                <a:lnTo>
                  <a:pt x="313372" y="52863"/>
                </a:lnTo>
                <a:lnTo>
                  <a:pt x="276577" y="24553"/>
                </a:lnTo>
                <a:lnTo>
                  <a:pt x="232586" y="6402"/>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975850" y="3022088"/>
            <a:ext cx="442229" cy="442229"/>
          </a:xfrm>
          <a:custGeom>
            <a:avLst/>
            <a:gdLst/>
            <a:ahLst/>
            <a:cxnLst/>
            <a:rect l="l" t="t" r="r" b="b"/>
            <a:pathLst>
              <a:path w="365760" h="365760">
                <a:moveTo>
                  <a:pt x="182879" y="0"/>
                </a:moveTo>
                <a:lnTo>
                  <a:pt x="232586" y="6402"/>
                </a:lnTo>
                <a:lnTo>
                  <a:pt x="276577" y="24553"/>
                </a:lnTo>
                <a:lnTo>
                  <a:pt x="313372" y="52863"/>
                </a:lnTo>
                <a:lnTo>
                  <a:pt x="341488" y="89746"/>
                </a:lnTo>
                <a:lnTo>
                  <a:pt x="359445" y="133614"/>
                </a:lnTo>
                <a:lnTo>
                  <a:pt x="365760" y="182880"/>
                </a:lnTo>
                <a:lnTo>
                  <a:pt x="359445" y="232586"/>
                </a:lnTo>
                <a:lnTo>
                  <a:pt x="341488" y="276577"/>
                </a:lnTo>
                <a:lnTo>
                  <a:pt x="313372" y="313372"/>
                </a:lnTo>
                <a:lnTo>
                  <a:pt x="276577" y="341488"/>
                </a:lnTo>
                <a:lnTo>
                  <a:pt x="232586" y="359445"/>
                </a:lnTo>
                <a:lnTo>
                  <a:pt x="182879" y="365760"/>
                </a:lnTo>
                <a:lnTo>
                  <a:pt x="133614" y="359445"/>
                </a:lnTo>
                <a:lnTo>
                  <a:pt x="89746" y="341488"/>
                </a:lnTo>
                <a:lnTo>
                  <a:pt x="52863" y="313372"/>
                </a:lnTo>
                <a:lnTo>
                  <a:pt x="24553" y="276577"/>
                </a:lnTo>
                <a:lnTo>
                  <a:pt x="6402" y="232586"/>
                </a:lnTo>
                <a:lnTo>
                  <a:pt x="0" y="182880"/>
                </a:lnTo>
                <a:lnTo>
                  <a:pt x="6402" y="133614"/>
                </a:lnTo>
                <a:lnTo>
                  <a:pt x="24553" y="89746"/>
                </a:lnTo>
                <a:lnTo>
                  <a:pt x="52863" y="52863"/>
                </a:lnTo>
                <a:lnTo>
                  <a:pt x="89746" y="24553"/>
                </a:lnTo>
                <a:lnTo>
                  <a:pt x="133614" y="6402"/>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7183144" y="3089051"/>
            <a:ext cx="168907" cy="168139"/>
          </a:xfrm>
          <a:custGeom>
            <a:avLst/>
            <a:gdLst/>
            <a:ahLst/>
            <a:cxnLst/>
            <a:rect l="l" t="t" r="r" b="b"/>
            <a:pathLst>
              <a:path w="139700" h="139064">
                <a:moveTo>
                  <a:pt x="20181" y="0"/>
                </a:moveTo>
                <a:lnTo>
                  <a:pt x="0" y="9386"/>
                </a:lnTo>
                <a:lnTo>
                  <a:pt x="18176" y="10040"/>
                </a:lnTo>
                <a:lnTo>
                  <a:pt x="39687" y="16529"/>
                </a:lnTo>
                <a:lnTo>
                  <a:pt x="88900" y="51296"/>
                </a:lnTo>
                <a:lnTo>
                  <a:pt x="123031" y="100349"/>
                </a:lnTo>
                <a:lnTo>
                  <a:pt x="129539" y="138926"/>
                </a:lnTo>
                <a:lnTo>
                  <a:pt x="139481" y="119479"/>
                </a:lnTo>
                <a:lnTo>
                  <a:pt x="125075" y="65345"/>
                </a:lnTo>
                <a:lnTo>
                  <a:pt x="74830" y="14565"/>
                </a:lnTo>
                <a:lnTo>
                  <a:pt x="46196" y="1924"/>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7183144" y="3089051"/>
            <a:ext cx="168907" cy="168139"/>
          </a:xfrm>
          <a:custGeom>
            <a:avLst/>
            <a:gdLst/>
            <a:ahLst/>
            <a:cxnLst/>
            <a:rect l="l" t="t" r="r" b="b"/>
            <a:pathLst>
              <a:path w="139700" h="139064">
                <a:moveTo>
                  <a:pt x="0" y="9386"/>
                </a:moveTo>
                <a:lnTo>
                  <a:pt x="39687" y="16529"/>
                </a:lnTo>
                <a:lnTo>
                  <a:pt x="88900" y="51296"/>
                </a:lnTo>
                <a:lnTo>
                  <a:pt x="123031" y="100349"/>
                </a:lnTo>
                <a:lnTo>
                  <a:pt x="129539" y="138926"/>
                </a:lnTo>
                <a:lnTo>
                  <a:pt x="139481" y="119479"/>
                </a:lnTo>
                <a:lnTo>
                  <a:pt x="125075" y="65345"/>
                </a:lnTo>
                <a:lnTo>
                  <a:pt x="74830" y="14565"/>
                </a:lnTo>
                <a:lnTo>
                  <a:pt x="20181" y="0"/>
                </a:lnTo>
                <a:lnTo>
                  <a:pt x="0" y="9386"/>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7418079" y="2982164"/>
            <a:ext cx="334743" cy="141266"/>
          </a:xfrm>
          <a:custGeom>
            <a:avLst/>
            <a:gdLst/>
            <a:ahLst/>
            <a:cxnLst/>
            <a:rect l="l" t="t" r="r" b="b"/>
            <a:pathLst>
              <a:path w="276860" h="116839">
                <a:moveTo>
                  <a:pt x="0" y="116839"/>
                </a:moveTo>
                <a:lnTo>
                  <a:pt x="276859" y="0"/>
                </a:lnTo>
              </a:path>
            </a:pathLst>
          </a:custGeom>
          <a:ln w="29112">
            <a:solidFill>
              <a:srgbClr val="CC0000"/>
            </a:solidFill>
          </a:ln>
        </p:spPr>
        <p:txBody>
          <a:bodyPr wrap="square" lIns="0" tIns="0" rIns="0" bIns="0" rtlCol="0"/>
          <a:lstStyle/>
          <a:p>
            <a:endParaRPr sz="2176"/>
          </a:p>
        </p:txBody>
      </p:sp>
      <p:sp>
        <p:nvSpPr>
          <p:cNvPr id="8" name="object 8"/>
          <p:cNvSpPr/>
          <p:nvPr/>
        </p:nvSpPr>
        <p:spPr>
          <a:xfrm>
            <a:off x="7715970" y="2902316"/>
            <a:ext cx="221114" cy="147410"/>
          </a:xfrm>
          <a:custGeom>
            <a:avLst/>
            <a:gdLst/>
            <a:ahLst/>
            <a:cxnLst/>
            <a:rect l="l" t="t" r="r" b="b"/>
            <a:pathLst>
              <a:path w="182879" h="121919">
                <a:moveTo>
                  <a:pt x="182879" y="0"/>
                </a:moveTo>
                <a:lnTo>
                  <a:pt x="0" y="15239"/>
                </a:lnTo>
                <a:lnTo>
                  <a:pt x="45720" y="121920"/>
                </a:lnTo>
                <a:lnTo>
                  <a:pt x="182879" y="0"/>
                </a:lnTo>
                <a:close/>
              </a:path>
            </a:pathLst>
          </a:custGeom>
          <a:solidFill>
            <a:srgbClr val="CC0000"/>
          </a:solidFill>
        </p:spPr>
        <p:txBody>
          <a:bodyPr wrap="square" lIns="0" tIns="0" rIns="0" bIns="0" rtlCol="0"/>
          <a:lstStyle/>
          <a:p>
            <a:endParaRPr sz="2176"/>
          </a:p>
        </p:txBody>
      </p:sp>
      <p:sp>
        <p:nvSpPr>
          <p:cNvPr id="9" name="object 9"/>
          <p:cNvSpPr txBox="1"/>
          <p:nvPr/>
        </p:nvSpPr>
        <p:spPr>
          <a:xfrm>
            <a:off x="5400411" y="2367958"/>
            <a:ext cx="659350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Occasionally</a:t>
            </a:r>
            <a:r>
              <a:rPr sz="2176" spc="12" dirty="0">
                <a:solidFill>
                  <a:srgbClr val="0000FF"/>
                </a:solidFill>
                <a:latin typeface="Tahoma"/>
                <a:cs typeface="Tahoma"/>
              </a:rPr>
              <a:t> </a:t>
            </a:r>
            <a:r>
              <a:rPr sz="2176" spc="138" dirty="0">
                <a:solidFill>
                  <a:srgbClr val="0000FF"/>
                </a:solidFill>
                <a:latin typeface="Tahoma"/>
                <a:cs typeface="Tahoma"/>
              </a:rPr>
              <a:t>allow</a:t>
            </a:r>
            <a:r>
              <a:rPr sz="2176" spc="12" dirty="0">
                <a:solidFill>
                  <a:srgbClr val="0000FF"/>
                </a:solidFill>
                <a:latin typeface="Tahoma"/>
                <a:cs typeface="Tahoma"/>
              </a:rPr>
              <a:t> </a:t>
            </a:r>
            <a:r>
              <a:rPr sz="2176" spc="187" dirty="0">
                <a:solidFill>
                  <a:srgbClr val="0000FF"/>
                </a:solidFill>
                <a:latin typeface="Tahoma"/>
                <a:cs typeface="Tahoma"/>
              </a:rPr>
              <a:t>a</a:t>
            </a:r>
            <a:r>
              <a:rPr sz="2176" spc="6" dirty="0">
                <a:solidFill>
                  <a:srgbClr val="0000FF"/>
                </a:solidFill>
                <a:latin typeface="Tahoma"/>
                <a:cs typeface="Tahoma"/>
              </a:rPr>
              <a:t> </a:t>
            </a:r>
            <a:r>
              <a:rPr sz="2176" spc="157" dirty="0">
                <a:solidFill>
                  <a:srgbClr val="0000FF"/>
                </a:solidFill>
                <a:latin typeface="Tahoma"/>
                <a:cs typeface="Tahoma"/>
              </a:rPr>
              <a:t>marginally</a:t>
            </a:r>
            <a:r>
              <a:rPr sz="2176" spc="12" dirty="0">
                <a:solidFill>
                  <a:srgbClr val="0000FF"/>
                </a:solidFill>
                <a:latin typeface="Tahoma"/>
                <a:cs typeface="Tahoma"/>
              </a:rPr>
              <a:t> </a:t>
            </a:r>
            <a:r>
              <a:rPr sz="2176" spc="121" dirty="0">
                <a:solidFill>
                  <a:srgbClr val="0000FF"/>
                </a:solidFill>
                <a:latin typeface="Tahoma"/>
                <a:cs typeface="Tahoma"/>
              </a:rPr>
              <a:t>inferior</a:t>
            </a:r>
            <a:r>
              <a:rPr sz="2176" spc="24" dirty="0">
                <a:solidFill>
                  <a:srgbClr val="0000FF"/>
                </a:solidFill>
                <a:latin typeface="Tahoma"/>
                <a:cs typeface="Tahoma"/>
              </a:rPr>
              <a:t> </a:t>
            </a:r>
            <a:r>
              <a:rPr sz="2176" spc="127" dirty="0">
                <a:solidFill>
                  <a:srgbClr val="0000FF"/>
                </a:solidFill>
                <a:latin typeface="Tahoma"/>
                <a:cs typeface="Tahoma"/>
              </a:rPr>
              <a:t>move...</a:t>
            </a:r>
            <a:endParaRPr sz="2176">
              <a:latin typeface="Tahoma"/>
              <a:cs typeface="Tahoma"/>
            </a:endParaRPr>
          </a:p>
        </p:txBody>
      </p:sp>
      <p:sp>
        <p:nvSpPr>
          <p:cNvPr id="11" name="object 2">
            <a:extLst>
              <a:ext uri="{FF2B5EF4-FFF2-40B4-BE49-F238E27FC236}">
                <a16:creationId xmlns:a16="http://schemas.microsoft.com/office/drawing/2014/main" id="{A64C2D74-4F67-45D8-8ABE-F462E780D320}"/>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8BB58DCD-4C4E-478C-87CF-5107EB0945BF}"/>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4D98DC4-2B6D-45AA-9477-75126F8E1609}"/>
                  </a:ext>
                </a:extLst>
              </p:cNvPr>
              <p:cNvSpPr>
                <a:spLocks noGrp="1"/>
              </p:cNvSpPr>
              <p:nvPr>
                <p:ph sz="half" idx="2"/>
              </p:nvPr>
            </p:nvSpPr>
            <p:spPr>
              <a:xfrm>
                <a:off x="541612" y="1431014"/>
                <a:ext cx="6295840" cy="3978275"/>
              </a:xfrm>
            </p:spPr>
            <p:txBody>
              <a:bodyPr/>
              <a:lstStyle/>
              <a:p>
                <a:pPr marL="0" indent="0">
                  <a:buNone/>
                </a:pPr>
                <a:r>
                  <a:rPr lang="en-US" dirty="0"/>
                  <a:t>A derivative provides the slope at a given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 </m:t>
                    </m:r>
                  </m:oMath>
                </a14:m>
                <a:r>
                  <a:rPr lang="en-US" dirty="0"/>
                  <a:t>value, so what is the slope for this function at </a:t>
                </a:r>
                <a14:m>
                  <m:oMath xmlns:m="http://schemas.openxmlformats.org/officeDocument/2006/math">
                    <m:r>
                      <a:rPr lang="en-US" i="1" smtClean="0">
                        <a:latin typeface="Cambria Math" panose="02040503050406030204" pitchFamily="18" charset="0"/>
                      </a:rPr>
                      <m:t>𝑥</m:t>
                    </m:r>
                    <m:r>
                      <a:rPr lang="en-US" i="0" smtClean="0">
                        <a:latin typeface="Cambria Math" panose="02040503050406030204" pitchFamily="18" charset="0"/>
                      </a:rPr>
                      <m:t>=2</m:t>
                    </m:r>
                  </m:oMath>
                </a14:m>
                <a:r>
                  <a:rPr lang="en-US" dirty="0"/>
                  <a:t>?</a:t>
                </a:r>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𝑓</m:t>
                      </m:r>
                      <m:d>
                        <m:dPr>
                          <m:ctrlPr>
                            <a:rPr lang="en-US" i="1" dirty="0">
                              <a:solidFill>
                                <a:srgbClr val="836967"/>
                              </a:solidFill>
                              <a:latin typeface="Cambria Math" panose="02040503050406030204" pitchFamily="18" charset="0"/>
                            </a:rPr>
                          </m:ctrlPr>
                        </m:dPr>
                        <m:e>
                          <m:r>
                            <a:rPr lang="en-US" i="1" dirty="0">
                              <a:latin typeface="Cambria Math" panose="02040503050406030204" pitchFamily="18" charset="0"/>
                            </a:rPr>
                            <m:t>𝑥</m:t>
                          </m:r>
                        </m:e>
                      </m:d>
                      <m:r>
                        <a:rPr lang="en-US" i="0" dirty="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2</m:t>
                          </m:r>
                        </m:sup>
                      </m:sSup>
                    </m:oMath>
                  </m:oMathPara>
                </a14:m>
                <a:endParaRPr lang="en-US" dirty="0"/>
              </a:p>
              <a:p>
                <a:pPr marL="0" indent="0">
                  <a:buNone/>
                </a:pPr>
                <a:r>
                  <a:rPr lang="en-US" dirty="0"/>
                  <a:t>We can measure "steepness" at any point in the curve, and we can visualize this with a tangent line.</a:t>
                </a:r>
              </a:p>
              <a:p>
                <a:pPr marL="0" indent="0">
                  <a:buNone/>
                </a:pPr>
                <a:r>
                  <a:rPr lang="en-US" dirty="0"/>
                  <a:t>Think of a </a:t>
                </a:r>
                <a:r>
                  <a:rPr lang="en-US" b="1" dirty="0">
                    <a:solidFill>
                      <a:srgbClr val="FF0000"/>
                    </a:solidFill>
                  </a:rPr>
                  <a:t>tangent line</a:t>
                </a:r>
                <a:r>
                  <a:rPr lang="en-US" b="1" dirty="0"/>
                  <a:t> </a:t>
                </a:r>
                <a:r>
                  <a:rPr lang="en-US" dirty="0"/>
                  <a:t>as a straight line that "just touches" the curve at a given </a:t>
                </a:r>
                <a14:m>
                  <m:oMath xmlns:m="http://schemas.openxmlformats.org/officeDocument/2006/math">
                    <m:r>
                      <a:rPr lang="en-US" i="1" smtClean="0">
                        <a:latin typeface="Cambria Math" panose="02040503050406030204" pitchFamily="18" charset="0"/>
                      </a:rPr>
                      <m:t>𝑥</m:t>
                    </m:r>
                  </m:oMath>
                </a14:m>
                <a:r>
                  <a:rPr lang="en-US" dirty="0"/>
                  <a:t> value, and it also provides the slope at that point. </a:t>
                </a:r>
              </a:p>
              <a:p>
                <a:pPr marL="0" indent="0">
                  <a:buNone/>
                </a:pPr>
                <a:r>
                  <a:rPr lang="en-US" dirty="0"/>
                  <a:t>How do you think we can estimate this slope? </a:t>
                </a:r>
              </a:p>
            </p:txBody>
          </p:sp>
        </mc:Choice>
        <mc:Fallback xmlns="">
          <p:sp>
            <p:nvSpPr>
              <p:cNvPr id="2" name="Content Placeholder 1">
                <a:extLst>
                  <a:ext uri="{FF2B5EF4-FFF2-40B4-BE49-F238E27FC236}">
                    <a16:creationId xmlns:a16="http://schemas.microsoft.com/office/drawing/2014/main" id="{F4D98DC4-2B6D-45AA-9477-75126F8E1609}"/>
                  </a:ext>
                </a:extLst>
              </p:cNvPr>
              <p:cNvSpPr>
                <a:spLocks noGrp="1" noRot="1" noChangeAspect="1" noMove="1" noResize="1" noEditPoints="1" noAdjustHandles="1" noChangeArrowheads="1" noChangeShapeType="1" noTextEdit="1"/>
              </p:cNvSpPr>
              <p:nvPr>
                <p:ph sz="half" idx="2"/>
              </p:nvPr>
            </p:nvSpPr>
            <p:spPr>
              <a:xfrm>
                <a:off x="541612" y="1431014"/>
                <a:ext cx="6295840" cy="3978275"/>
              </a:xfrm>
              <a:blipFill>
                <a:blip r:embed="rId2"/>
                <a:stretch>
                  <a:fillRect l="-871" t="-1994" r="-1065"/>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4CE58D1-0DDA-465A-8CF5-FB1D6F485253}"/>
              </a:ext>
            </a:extLst>
          </p:cNvPr>
          <p:cNvSpPr>
            <a:spLocks noGrp="1"/>
          </p:cNvSpPr>
          <p:nvPr>
            <p:ph type="title"/>
          </p:nvPr>
        </p:nvSpPr>
        <p:spPr/>
        <p:txBody>
          <a:bodyPr/>
          <a:lstStyle/>
          <a:p>
            <a:r>
              <a:rPr lang="en-US" dirty="0"/>
              <a:t>Derivatives – Measuring “Steepness”</a:t>
            </a:r>
          </a:p>
        </p:txBody>
      </p:sp>
      <p:pic>
        <p:nvPicPr>
          <p:cNvPr id="4" name="Picture 3" descr="Chart, line chart&#10;&#10;Description automatically generated">
            <a:extLst>
              <a:ext uri="{FF2B5EF4-FFF2-40B4-BE49-F238E27FC236}">
                <a16:creationId xmlns:a16="http://schemas.microsoft.com/office/drawing/2014/main" id="{6AC03B72-A1BC-4039-839B-8AA632086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6818" y="1489751"/>
            <a:ext cx="3518900" cy="351890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293A80-D039-4D96-9EC1-17EB740DAF32}"/>
                  </a:ext>
                </a:extLst>
              </p:cNvPr>
              <p:cNvSpPr txBox="1"/>
              <p:nvPr/>
            </p:nvSpPr>
            <p:spPr>
              <a:xfrm>
                <a:off x="7875141" y="5101119"/>
                <a:ext cx="3518900" cy="646331"/>
              </a:xfrm>
              <a:prstGeom prst="rect">
                <a:avLst/>
              </a:prstGeom>
              <a:noFill/>
            </p:spPr>
            <p:txBody>
              <a:bodyPr wrap="square" rtlCol="0">
                <a:spAutoFit/>
              </a:bodyPr>
              <a:lstStyle/>
              <a:p>
                <a:r>
                  <a:rPr lang="en-US" i="1" dirty="0"/>
                  <a:t>What is the slope for </a:t>
                </a:r>
                <a14:m>
                  <m:oMath xmlns:m="http://schemas.openxmlformats.org/officeDocument/2006/math">
                    <m:r>
                      <a:rPr lang="en-US" i="1" smtClean="0">
                        <a:latin typeface="Cambria Math" panose="02040503050406030204" pitchFamily="18" charset="0"/>
                      </a:rPr>
                      <m:t>𝑓</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oMath>
                </a14:m>
                <a:r>
                  <a:rPr lang="en-US" i="1" dirty="0"/>
                  <a:t> at </a:t>
                </a:r>
                <a14:m>
                  <m:oMath xmlns:m="http://schemas.openxmlformats.org/officeDocument/2006/math">
                    <m:r>
                      <a:rPr lang="en-US" i="1" smtClean="0">
                        <a:latin typeface="Cambria Math" panose="02040503050406030204" pitchFamily="18" charset="0"/>
                      </a:rPr>
                      <m:t>𝑥</m:t>
                    </m:r>
                    <m:r>
                      <a:rPr lang="en-US" i="1">
                        <a:latin typeface="Cambria Math" panose="02040503050406030204" pitchFamily="18" charset="0"/>
                      </a:rPr>
                      <m:t>=2</m:t>
                    </m:r>
                  </m:oMath>
                </a14:m>
                <a:r>
                  <a:rPr lang="en-US" i="1" dirty="0"/>
                  <a:t>?</a:t>
                </a:r>
              </a:p>
            </p:txBody>
          </p:sp>
        </mc:Choice>
        <mc:Fallback xmlns="">
          <p:sp>
            <p:nvSpPr>
              <p:cNvPr id="5" name="TextBox 4">
                <a:extLst>
                  <a:ext uri="{FF2B5EF4-FFF2-40B4-BE49-F238E27FC236}">
                    <a16:creationId xmlns:a16="http://schemas.microsoft.com/office/drawing/2014/main" id="{6A293A80-D039-4D96-9EC1-17EB740DAF32}"/>
                  </a:ext>
                </a:extLst>
              </p:cNvPr>
              <p:cNvSpPr txBox="1">
                <a:spLocks noRot="1" noChangeAspect="1" noMove="1" noResize="1" noEditPoints="1" noAdjustHandles="1" noChangeArrowheads="1" noChangeShapeType="1" noTextEdit="1"/>
              </p:cNvSpPr>
              <p:nvPr/>
            </p:nvSpPr>
            <p:spPr>
              <a:xfrm>
                <a:off x="7875141" y="5101119"/>
                <a:ext cx="3518900" cy="646331"/>
              </a:xfrm>
              <a:prstGeom prst="rect">
                <a:avLst/>
              </a:prstGeom>
              <a:blipFill>
                <a:blip r:embed="rId4"/>
                <a:stretch>
                  <a:fillRect l="-1560" t="-4717" b="-15094"/>
                </a:stretch>
              </a:blipFill>
            </p:spPr>
            <p:txBody>
              <a:bodyPr/>
              <a:lstStyle/>
              <a:p>
                <a:r>
                  <a:rPr lang="en-US">
                    <a:noFill/>
                  </a:rPr>
                  <a:t> </a:t>
                </a:r>
              </a:p>
            </p:txBody>
          </p:sp>
        </mc:Fallback>
      </mc:AlternateContent>
    </p:spTree>
    <p:extLst>
      <p:ext uri="{BB962C8B-B14F-4D97-AF65-F5344CB8AC3E}">
        <p14:creationId xmlns:p14="http://schemas.microsoft.com/office/powerpoint/2010/main" val="9899107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181230" y="3653185"/>
            <a:ext cx="442229" cy="442229"/>
          </a:xfrm>
          <a:custGeom>
            <a:avLst/>
            <a:gdLst/>
            <a:ahLst/>
            <a:cxnLst/>
            <a:rect l="l" t="t" r="r" b="b"/>
            <a:pathLst>
              <a:path w="365759" h="365760">
                <a:moveTo>
                  <a:pt x="182880"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8181230" y="3653185"/>
            <a:ext cx="442229" cy="442229"/>
          </a:xfrm>
          <a:custGeom>
            <a:avLst/>
            <a:gdLst/>
            <a:ahLst/>
            <a:cxnLst/>
            <a:rect l="l" t="t" r="r" b="b"/>
            <a:pathLst>
              <a:path w="365759"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388525" y="3720125"/>
            <a:ext cx="168139" cy="168139"/>
          </a:xfrm>
          <a:custGeom>
            <a:avLst/>
            <a:gdLst/>
            <a:ahLst/>
            <a:cxnLst/>
            <a:rect l="l" t="t" r="r" b="b"/>
            <a:pathLst>
              <a:path w="139065" h="139064">
                <a:moveTo>
                  <a:pt x="19645" y="0"/>
                </a:moveTo>
                <a:lnTo>
                  <a:pt x="0" y="9405"/>
                </a:lnTo>
                <a:lnTo>
                  <a:pt x="17442" y="10060"/>
                </a:lnTo>
                <a:lnTo>
                  <a:pt x="38576" y="16549"/>
                </a:lnTo>
                <a:lnTo>
                  <a:pt x="87630"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388525" y="3720125"/>
            <a:ext cx="168139" cy="168139"/>
          </a:xfrm>
          <a:custGeom>
            <a:avLst/>
            <a:gdLst/>
            <a:ahLst/>
            <a:cxnLst/>
            <a:rect l="l" t="t" r="r" b="b"/>
            <a:pathLst>
              <a:path w="139065" h="139064">
                <a:moveTo>
                  <a:pt x="0" y="9405"/>
                </a:moveTo>
                <a:lnTo>
                  <a:pt x="38576" y="16549"/>
                </a:lnTo>
                <a:lnTo>
                  <a:pt x="87630"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8469907" y="4162976"/>
            <a:ext cx="84453" cy="684840"/>
          </a:xfrm>
          <a:custGeom>
            <a:avLst/>
            <a:gdLst/>
            <a:ahLst/>
            <a:cxnLst/>
            <a:rect l="l" t="t" r="r" b="b"/>
            <a:pathLst>
              <a:path w="69850" h="566420">
                <a:moveTo>
                  <a:pt x="0" y="0"/>
                </a:moveTo>
                <a:lnTo>
                  <a:pt x="69850" y="566419"/>
                </a:lnTo>
              </a:path>
            </a:pathLst>
          </a:custGeom>
          <a:ln w="29112">
            <a:solidFill>
              <a:srgbClr val="CC0000"/>
            </a:solidFill>
          </a:ln>
        </p:spPr>
        <p:txBody>
          <a:bodyPr wrap="square" lIns="0" tIns="0" rIns="0" bIns="0" rtlCol="0"/>
          <a:lstStyle/>
          <a:p>
            <a:endParaRPr sz="2176"/>
          </a:p>
        </p:txBody>
      </p:sp>
      <p:sp>
        <p:nvSpPr>
          <p:cNvPr id="8" name="object 8"/>
          <p:cNvSpPr/>
          <p:nvPr/>
        </p:nvSpPr>
        <p:spPr>
          <a:xfrm>
            <a:off x="8485263" y="4829391"/>
            <a:ext cx="138196" cy="218043"/>
          </a:xfrm>
          <a:custGeom>
            <a:avLst/>
            <a:gdLst/>
            <a:ahLst/>
            <a:cxnLst/>
            <a:rect l="l" t="t" r="r" b="b"/>
            <a:pathLst>
              <a:path w="114300" h="180339">
                <a:moveTo>
                  <a:pt x="114300" y="0"/>
                </a:moveTo>
                <a:lnTo>
                  <a:pt x="0" y="15240"/>
                </a:lnTo>
                <a:lnTo>
                  <a:pt x="78739" y="180340"/>
                </a:lnTo>
                <a:lnTo>
                  <a:pt x="114300" y="0"/>
                </a:lnTo>
                <a:close/>
              </a:path>
            </a:pathLst>
          </a:custGeom>
          <a:solidFill>
            <a:srgbClr val="CC0000"/>
          </a:solidFill>
        </p:spPr>
        <p:txBody>
          <a:bodyPr wrap="square" lIns="0" tIns="0" rIns="0" bIns="0" rtlCol="0"/>
          <a:lstStyle/>
          <a:p>
            <a:endParaRPr sz="2176"/>
          </a:p>
        </p:txBody>
      </p:sp>
      <p:sp>
        <p:nvSpPr>
          <p:cNvPr id="9" name="object 9"/>
          <p:cNvSpPr txBox="1"/>
          <p:nvPr/>
        </p:nvSpPr>
        <p:spPr>
          <a:xfrm>
            <a:off x="6476808" y="2501549"/>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11" name="object 2">
            <a:extLst>
              <a:ext uri="{FF2B5EF4-FFF2-40B4-BE49-F238E27FC236}">
                <a16:creationId xmlns:a16="http://schemas.microsoft.com/office/drawing/2014/main" id="{F9CEB0D1-7EE4-4E95-8100-0AA3694225B3}"/>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F7ED182A-11C5-488A-81C7-64DF1D6A7FA2}"/>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55693" y="2367958"/>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9" name="object 2">
            <a:extLst>
              <a:ext uri="{FF2B5EF4-FFF2-40B4-BE49-F238E27FC236}">
                <a16:creationId xmlns:a16="http://schemas.microsoft.com/office/drawing/2014/main" id="{FCA1678A-D59B-48A4-8D08-066ED6242A6F}"/>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6FD6EF7F-FA65-4E7A-AFC0-C4FFE6291C14}"/>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449999" y="1950401"/>
            <a:ext cx="4934821" cy="685175"/>
          </a:xfrm>
          <a:prstGeom prst="rect">
            <a:avLst/>
          </a:prstGeom>
        </p:spPr>
        <p:txBody>
          <a:bodyPr vert="horz" wrap="square" lIns="0" tIns="15355" rIns="0" bIns="0" rtlCol="0">
            <a:spAutoFit/>
          </a:bodyPr>
          <a:lstStyle/>
          <a:p>
            <a:pPr marL="15356">
              <a:spcBef>
                <a:spcPts val="121"/>
              </a:spcBef>
            </a:pPr>
            <a:r>
              <a:rPr lang="en-US" sz="2176" spc="-85" dirty="0">
                <a:solidFill>
                  <a:srgbClr val="0000FF"/>
                </a:solidFill>
                <a:latin typeface="Tahoma"/>
                <a:cs typeface="Tahoma"/>
              </a:rPr>
              <a:t>When we have many local minima/maxima, it is because this problem is non-convex</a:t>
            </a:r>
            <a:endParaRPr sz="2176" dirty="0">
              <a:latin typeface="Tahoma"/>
              <a:cs typeface="Tahoma"/>
            </a:endParaRPr>
          </a:p>
        </p:txBody>
      </p:sp>
      <p:sp>
        <p:nvSpPr>
          <p:cNvPr id="11" name="object 2">
            <a:extLst>
              <a:ext uri="{FF2B5EF4-FFF2-40B4-BE49-F238E27FC236}">
                <a16:creationId xmlns:a16="http://schemas.microsoft.com/office/drawing/2014/main" id="{C66B0B78-71D0-4740-9B76-406591B2BDF1}"/>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D12C23C4-3564-4914-B9F4-5964D1151ECC}"/>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extLst>
      <p:ext uri="{BB962C8B-B14F-4D97-AF65-F5344CB8AC3E}">
        <p14:creationId xmlns:p14="http://schemas.microsoft.com/office/powerpoint/2010/main" val="11897324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85369-94FE-456D-99F6-3A508AEEEAB9}"/>
              </a:ext>
            </a:extLst>
          </p:cNvPr>
          <p:cNvSpPr>
            <a:spLocks noGrp="1"/>
          </p:cNvSpPr>
          <p:nvPr>
            <p:ph type="title"/>
          </p:nvPr>
        </p:nvSpPr>
        <p:spPr/>
        <p:txBody>
          <a:bodyPr/>
          <a:lstStyle/>
          <a:p>
            <a:r>
              <a:rPr lang="en-US" dirty="0"/>
              <a:t>Convex versus Non-Convex</a:t>
            </a:r>
          </a:p>
        </p:txBody>
      </p:sp>
      <p:pic>
        <p:nvPicPr>
          <p:cNvPr id="3" name="Picture 2">
            <a:extLst>
              <a:ext uri="{FF2B5EF4-FFF2-40B4-BE49-F238E27FC236}">
                <a16:creationId xmlns:a16="http://schemas.microsoft.com/office/drawing/2014/main" id="{21898C56-CD52-409E-9AB8-51EFF7957CC9}"/>
              </a:ext>
            </a:extLst>
          </p:cNvPr>
          <p:cNvPicPr>
            <a:picLocks noChangeAspect="1"/>
          </p:cNvPicPr>
          <p:nvPr/>
        </p:nvPicPr>
        <p:blipFill>
          <a:blip r:embed="rId2"/>
          <a:stretch>
            <a:fillRect/>
          </a:stretch>
        </p:blipFill>
        <p:spPr>
          <a:xfrm>
            <a:off x="1394749" y="1905978"/>
            <a:ext cx="9402501" cy="4116984"/>
          </a:xfrm>
          <a:prstGeom prst="rect">
            <a:avLst/>
          </a:prstGeom>
        </p:spPr>
      </p:pic>
    </p:spTree>
    <p:extLst>
      <p:ext uri="{BB962C8B-B14F-4D97-AF65-F5344CB8AC3E}">
        <p14:creationId xmlns:p14="http://schemas.microsoft.com/office/powerpoint/2010/main" val="26212297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69E23-AE08-4052-BDF4-CA044044626D}"/>
              </a:ext>
            </a:extLst>
          </p:cNvPr>
          <p:cNvSpPr>
            <a:spLocks noGrp="1"/>
          </p:cNvSpPr>
          <p:nvPr>
            <p:ph type="title"/>
          </p:nvPr>
        </p:nvSpPr>
        <p:spPr/>
        <p:txBody>
          <a:bodyPr/>
          <a:lstStyle/>
          <a:p>
            <a:r>
              <a:rPr lang="en-US" dirty="0"/>
              <a:t>Convex versus Non-Convex</a:t>
            </a:r>
          </a:p>
        </p:txBody>
      </p:sp>
      <p:pic>
        <p:nvPicPr>
          <p:cNvPr id="3" name="Picture 2">
            <a:extLst>
              <a:ext uri="{FF2B5EF4-FFF2-40B4-BE49-F238E27FC236}">
                <a16:creationId xmlns:a16="http://schemas.microsoft.com/office/drawing/2014/main" id="{CEC4D6FE-792E-4997-AA04-66A0908AEB14}"/>
              </a:ext>
            </a:extLst>
          </p:cNvPr>
          <p:cNvPicPr>
            <a:picLocks noChangeAspect="1"/>
          </p:cNvPicPr>
          <p:nvPr/>
        </p:nvPicPr>
        <p:blipFill>
          <a:blip r:embed="rId2"/>
          <a:stretch>
            <a:fillRect/>
          </a:stretch>
        </p:blipFill>
        <p:spPr>
          <a:xfrm>
            <a:off x="1425466" y="1649393"/>
            <a:ext cx="9341067" cy="4239744"/>
          </a:xfrm>
          <a:prstGeom prst="rect">
            <a:avLst/>
          </a:prstGeom>
        </p:spPr>
      </p:pic>
    </p:spTree>
    <p:extLst>
      <p:ext uri="{BB962C8B-B14F-4D97-AF65-F5344CB8AC3E}">
        <p14:creationId xmlns:p14="http://schemas.microsoft.com/office/powerpoint/2010/main" val="7647847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74F52-E0A5-461F-9E34-5A56EDBC2CB5}"/>
              </a:ext>
            </a:extLst>
          </p:cNvPr>
          <p:cNvSpPr>
            <a:spLocks noGrp="1"/>
          </p:cNvSpPr>
          <p:nvPr>
            <p:ph type="title"/>
          </p:nvPr>
        </p:nvSpPr>
        <p:spPr/>
        <p:txBody>
          <a:bodyPr/>
          <a:lstStyle/>
          <a:p>
            <a:r>
              <a:rPr lang="en-US"/>
              <a:t>Convex versus Non-Convex</a:t>
            </a:r>
          </a:p>
        </p:txBody>
      </p:sp>
      <p:sp>
        <p:nvSpPr>
          <p:cNvPr id="3" name="Content Placeholder 2">
            <a:extLst>
              <a:ext uri="{FF2B5EF4-FFF2-40B4-BE49-F238E27FC236}">
                <a16:creationId xmlns:a16="http://schemas.microsoft.com/office/drawing/2014/main" id="{46487808-6848-4C6E-90F2-B654D2DCE91D}"/>
              </a:ext>
            </a:extLst>
          </p:cNvPr>
          <p:cNvSpPr>
            <a:spLocks noGrp="1"/>
          </p:cNvSpPr>
          <p:nvPr>
            <p:ph sz="quarter" idx="10"/>
          </p:nvPr>
        </p:nvSpPr>
        <p:spPr>
          <a:xfrm>
            <a:off x="539495" y="1435608"/>
            <a:ext cx="6409945" cy="4974336"/>
          </a:xfrm>
        </p:spPr>
        <p:txBody>
          <a:bodyPr>
            <a:normAutofit fontScale="92500" lnSpcReduction="10000"/>
          </a:bodyPr>
          <a:lstStyle/>
          <a:p>
            <a:r>
              <a:rPr lang="en-US" sz="2000" dirty="0"/>
              <a:t>If all problems were convex, optimization and machine learning would be easy because there would only be one global minimum or maximum.</a:t>
            </a:r>
          </a:p>
          <a:p>
            <a:r>
              <a:rPr lang="en-US" sz="2000" dirty="0"/>
              <a:t>Unfortunately, this is often not the case for many problems (especially neural networks/deep learning), and it is easy to get stuck in a local minimum or maximum. </a:t>
            </a:r>
          </a:p>
          <a:p>
            <a:r>
              <a:rPr lang="en-US" sz="2000" dirty="0"/>
              <a:t>Therefore, randomized searches like stochastic gradient descent are a common solution to finding a better minimum/maximum when many exist. </a:t>
            </a:r>
          </a:p>
          <a:p>
            <a:r>
              <a:rPr lang="en-US" sz="2000" dirty="0"/>
              <a:t> </a:t>
            </a:r>
          </a:p>
        </p:txBody>
      </p:sp>
      <p:pic>
        <p:nvPicPr>
          <p:cNvPr id="5" name="Picture 4">
            <a:extLst>
              <a:ext uri="{FF2B5EF4-FFF2-40B4-BE49-F238E27FC236}">
                <a16:creationId xmlns:a16="http://schemas.microsoft.com/office/drawing/2014/main" id="{3639769F-2228-4ACD-8FCA-8581DA1182C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398326" y="1435608"/>
            <a:ext cx="3953691" cy="2965268"/>
          </a:xfrm>
          <a:prstGeom prst="rect">
            <a:avLst/>
          </a:prstGeom>
        </p:spPr>
      </p:pic>
    </p:spTree>
    <p:extLst>
      <p:ext uri="{BB962C8B-B14F-4D97-AF65-F5344CB8AC3E}">
        <p14:creationId xmlns:p14="http://schemas.microsoft.com/office/powerpoint/2010/main" val="324107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E00-A0BB-4113-95F1-6723B0054DAC}"/>
              </a:ext>
            </a:extLst>
          </p:cNvPr>
          <p:cNvSpPr>
            <a:spLocks noGrp="1"/>
          </p:cNvSpPr>
          <p:nvPr>
            <p:ph type="title"/>
          </p:nvPr>
        </p:nvSpPr>
        <p:spPr/>
        <p:txBody>
          <a:bodyPr/>
          <a:lstStyle/>
          <a:p>
            <a:r>
              <a:rPr lang="en-US" dirty="0"/>
              <a:t>Stochastic Gradient Descent</a:t>
            </a:r>
          </a:p>
        </p:txBody>
      </p:sp>
      <p:sp>
        <p:nvSpPr>
          <p:cNvPr id="20" name="TextBox 19">
            <a:extLst>
              <a:ext uri="{FF2B5EF4-FFF2-40B4-BE49-F238E27FC236}">
                <a16:creationId xmlns:a16="http://schemas.microsoft.com/office/drawing/2014/main" id="{B5BA1CE6-A57D-4DAC-9A50-8ECE86920DFF}"/>
              </a:ext>
            </a:extLst>
          </p:cNvPr>
          <p:cNvSpPr txBox="1"/>
          <p:nvPr/>
        </p:nvSpPr>
        <p:spPr>
          <a:xfrm>
            <a:off x="521207" y="1331631"/>
            <a:ext cx="5388526" cy="5301388"/>
          </a:xfrm>
          <a:prstGeom prst="rect">
            <a:avLst/>
          </a:prstGeom>
          <a:noFill/>
        </p:spPr>
        <p:txBody>
          <a:bodyPr wrap="square">
            <a:spAutoFit/>
          </a:bodyPr>
          <a:lstStyle/>
          <a:p>
            <a:pPr marL="15356" marR="6142">
              <a:lnSpc>
                <a:spcPts val="2237"/>
              </a:lnSpc>
              <a:spcBef>
                <a:spcPts val="242"/>
              </a:spcBef>
            </a:pPr>
            <a:r>
              <a:rPr lang="en-US" sz="1800" dirty="0">
                <a:latin typeface="Tahoma"/>
                <a:cs typeface="Tahoma"/>
              </a:rPr>
              <a:t>In practice, it can be expensive to process an entire data set at every iteration during training with gradient descent. </a:t>
            </a:r>
          </a:p>
          <a:p>
            <a:pPr marL="15356" marR="6142">
              <a:lnSpc>
                <a:spcPts val="2237"/>
              </a:lnSpc>
              <a:spcBef>
                <a:spcPts val="242"/>
              </a:spcBef>
            </a:pPr>
            <a:endParaRPr lang="en-US" sz="1800" dirty="0">
              <a:latin typeface="Tahoma"/>
              <a:cs typeface="Tahoma"/>
            </a:endParaRPr>
          </a:p>
          <a:p>
            <a:pPr marL="15356" marR="6142">
              <a:lnSpc>
                <a:spcPts val="2237"/>
              </a:lnSpc>
              <a:spcBef>
                <a:spcPts val="242"/>
              </a:spcBef>
            </a:pPr>
            <a:r>
              <a:rPr lang="en-US" sz="1800" dirty="0">
                <a:latin typeface="Tahoma"/>
                <a:cs typeface="Tahoma"/>
              </a:rPr>
              <a:t>Fitting the entire training data on each iteration is also more likely to get stuck in a local minimum/maximum. </a:t>
            </a:r>
          </a:p>
          <a:p>
            <a:pPr marL="15356" marR="6142">
              <a:lnSpc>
                <a:spcPts val="2237"/>
              </a:lnSpc>
              <a:spcBef>
                <a:spcPts val="242"/>
              </a:spcBef>
            </a:pPr>
            <a:endParaRPr lang="en-US" dirty="0">
              <a:latin typeface="Tahoma"/>
              <a:cs typeface="Tahoma"/>
            </a:endParaRPr>
          </a:p>
          <a:p>
            <a:pPr marL="15356" marR="6142">
              <a:lnSpc>
                <a:spcPts val="2237"/>
              </a:lnSpc>
              <a:spcBef>
                <a:spcPts val="242"/>
              </a:spcBef>
            </a:pPr>
            <a:r>
              <a:rPr lang="en-US" b="1" dirty="0"/>
              <a:t>Simpler models like linear regression and logistic regression are convex, while neural networks/deep learning are non-convex. </a:t>
            </a:r>
            <a:endParaRPr lang="en-US" sz="1800" dirty="0">
              <a:latin typeface="Tahoma"/>
              <a:cs typeface="Tahoma"/>
            </a:endParaRPr>
          </a:p>
          <a:p>
            <a:pPr marL="15356" marR="6142">
              <a:lnSpc>
                <a:spcPts val="2237"/>
              </a:lnSpc>
              <a:spcBef>
                <a:spcPts val="242"/>
              </a:spcBef>
            </a:pPr>
            <a:endParaRPr lang="en-US" sz="1800" dirty="0">
              <a:latin typeface="Tahoma"/>
              <a:cs typeface="Tahoma"/>
            </a:endParaRPr>
          </a:p>
          <a:p>
            <a:pPr marL="15356" marR="6142">
              <a:lnSpc>
                <a:spcPts val="2237"/>
              </a:lnSpc>
              <a:spcBef>
                <a:spcPts val="242"/>
              </a:spcBef>
            </a:pPr>
            <a:r>
              <a:rPr lang="en-US" sz="1800" dirty="0">
                <a:latin typeface="Tahoma"/>
                <a:cs typeface="Tahoma"/>
              </a:rPr>
              <a:t>Therefore, </a:t>
            </a:r>
            <a:r>
              <a:rPr lang="en-US" sz="1800" b="1" dirty="0">
                <a:solidFill>
                  <a:srgbClr val="FF0000"/>
                </a:solidFill>
                <a:latin typeface="Tahoma"/>
                <a:cs typeface="Tahoma"/>
              </a:rPr>
              <a:t>stochastic gradient descent </a:t>
            </a:r>
            <a:r>
              <a:rPr lang="en-US" sz="1800" dirty="0">
                <a:latin typeface="Tahoma"/>
                <a:cs typeface="Tahoma"/>
              </a:rPr>
              <a:t>is how gradient descent is often used in practice (especially neural networks/deep learning), as it randomly selects only a few training samples at every iteration, adding some randomized benefits to find a better local minimum.</a:t>
            </a:r>
          </a:p>
        </p:txBody>
      </p:sp>
      <p:sp>
        <p:nvSpPr>
          <p:cNvPr id="3" name="Rectangle 1">
            <a:extLst>
              <a:ext uri="{FF2B5EF4-FFF2-40B4-BE49-F238E27FC236}">
                <a16:creationId xmlns:a16="http://schemas.microsoft.com/office/drawing/2014/main" id="{65E0A5E4-A152-3605-21E8-804B7930E727}"/>
              </a:ext>
            </a:extLst>
          </p:cNvPr>
          <p:cNvSpPr>
            <a:spLocks noChangeArrowheads="1"/>
          </p:cNvSpPr>
          <p:nvPr/>
        </p:nvSpPr>
        <p:spPr bwMode="auto">
          <a:xfrm>
            <a:off x="6096000" y="1331631"/>
            <a:ext cx="5525194" cy="50783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JetBrains Mono"/>
              </a:rPr>
              <a:t>import </a:t>
            </a:r>
            <a:r>
              <a:rPr kumimoji="0" lang="en-US" altLang="en-US" sz="900" b="0" i="0" u="none" strike="noStrike" cap="none" normalizeH="0" baseline="0" dirty="0">
                <a:ln>
                  <a:noFill/>
                </a:ln>
                <a:solidFill>
                  <a:srgbClr val="000000"/>
                </a:solidFill>
                <a:effectLst/>
                <a:latin typeface="JetBrains Mono"/>
              </a:rPr>
              <a:t>pandas </a:t>
            </a:r>
            <a:r>
              <a:rPr kumimoji="0" lang="en-US" altLang="en-US" sz="900" b="1" i="0" u="none" strike="noStrike" cap="none" normalizeH="0" baseline="0" dirty="0">
                <a:ln>
                  <a:noFill/>
                </a:ln>
                <a:solidFill>
                  <a:srgbClr val="000080"/>
                </a:solidFill>
                <a:effectLst/>
                <a:latin typeface="JetBrains Mono"/>
              </a:rPr>
              <a:t>as </a:t>
            </a:r>
            <a:r>
              <a:rPr kumimoji="0" lang="en-US" altLang="en-US" sz="900" b="0" i="0" u="none" strike="noStrike" cap="none" normalizeH="0" baseline="0" dirty="0">
                <a:ln>
                  <a:noFill/>
                </a:ln>
                <a:solidFill>
                  <a:srgbClr val="000000"/>
                </a:solidFill>
                <a:effectLst/>
                <a:latin typeface="JetBrains Mono"/>
              </a:rPr>
              <a:t>pd</a:t>
            </a:r>
            <a:br>
              <a:rPr kumimoji="0" lang="en-US" altLang="en-US" sz="900" b="0" i="0" u="none" strike="noStrike" cap="none" normalizeH="0" baseline="0" dirty="0">
                <a:ln>
                  <a:noFill/>
                </a:ln>
                <a:solidFill>
                  <a:srgbClr val="000000"/>
                </a:solidFill>
                <a:effectLst/>
                <a:latin typeface="JetBrains Mono"/>
              </a:rPr>
            </a:br>
            <a:r>
              <a:rPr kumimoji="0" lang="en-US" altLang="en-US" sz="900" b="1" i="0" u="none" strike="noStrike" cap="none" normalizeH="0" baseline="0" dirty="0">
                <a:ln>
                  <a:noFill/>
                </a:ln>
                <a:solidFill>
                  <a:srgbClr val="000080"/>
                </a:solidFill>
                <a:effectLst/>
                <a:latin typeface="JetBrains Mono"/>
              </a:rPr>
              <a:t>import </a:t>
            </a:r>
            <a:r>
              <a:rPr kumimoji="0" lang="en-US" altLang="en-US" sz="900" b="0" i="0" u="none" strike="noStrike" cap="none" normalizeH="0" baseline="0" dirty="0" err="1">
                <a:ln>
                  <a:noFill/>
                </a:ln>
                <a:solidFill>
                  <a:srgbClr val="000000"/>
                </a:solidFill>
                <a:effectLst/>
                <a:latin typeface="JetBrains Mono"/>
              </a:rPr>
              <a:t>numpy</a:t>
            </a:r>
            <a:r>
              <a:rPr kumimoji="0" lang="en-US" altLang="en-US" sz="900" b="0" i="0" u="none" strike="noStrike" cap="none" normalizeH="0" baseline="0" dirty="0">
                <a:ln>
                  <a:noFill/>
                </a:ln>
                <a:solidFill>
                  <a:srgbClr val="000000"/>
                </a:solidFill>
                <a:effectLst/>
                <a:latin typeface="JetBrains Mono"/>
              </a:rPr>
              <a:t> </a:t>
            </a:r>
            <a:r>
              <a:rPr kumimoji="0" lang="en-US" altLang="en-US" sz="900" b="1" i="0" u="none" strike="noStrike" cap="none" normalizeH="0" baseline="0" dirty="0">
                <a:ln>
                  <a:noFill/>
                </a:ln>
                <a:solidFill>
                  <a:srgbClr val="000080"/>
                </a:solidFill>
                <a:effectLst/>
                <a:latin typeface="JetBrains Mono"/>
              </a:rPr>
              <a:t>as </a:t>
            </a:r>
            <a:r>
              <a:rPr kumimoji="0" lang="en-US" altLang="en-US" sz="900" b="0" i="0" u="none" strike="noStrike" cap="none" normalizeH="0" baseline="0" dirty="0">
                <a:ln>
                  <a:noFill/>
                </a:ln>
                <a:solidFill>
                  <a:srgbClr val="000000"/>
                </a:solidFill>
                <a:effectLst/>
                <a:latin typeface="JetBrains Mono"/>
              </a:rPr>
              <a:t>np</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1" u="none" strike="noStrike" cap="none" normalizeH="0" baseline="0" dirty="0">
                <a:ln>
                  <a:noFill/>
                </a:ln>
                <a:solidFill>
                  <a:srgbClr val="808080"/>
                </a:solidFill>
                <a:effectLst/>
                <a:latin typeface="JetBrains Mono"/>
              </a:rPr>
              <a:t># Input data</a:t>
            </a:r>
            <a:br>
              <a:rPr kumimoji="0" lang="en-US" altLang="en-US" sz="900" b="0" i="1" u="none" strike="noStrike" cap="none" normalizeH="0" baseline="0" dirty="0">
                <a:ln>
                  <a:noFill/>
                </a:ln>
                <a:solidFill>
                  <a:srgbClr val="808080"/>
                </a:solidFill>
                <a:effectLst/>
                <a:latin typeface="JetBrains Mono"/>
              </a:rPr>
            </a:br>
            <a:r>
              <a:rPr kumimoji="0" lang="en-US" altLang="en-US" sz="900" b="0" i="0" u="none" strike="noStrike" cap="none" normalizeH="0" baseline="0" dirty="0" err="1">
                <a:ln>
                  <a:noFill/>
                </a:ln>
                <a:solidFill>
                  <a:srgbClr val="000000"/>
                </a:solidFill>
                <a:effectLst/>
                <a:latin typeface="JetBrains Mono"/>
              </a:rPr>
              <a:t>data</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err="1">
                <a:ln>
                  <a:noFill/>
                </a:ln>
                <a:solidFill>
                  <a:srgbClr val="000000"/>
                </a:solidFill>
                <a:effectLst/>
                <a:latin typeface="JetBrains Mono"/>
              </a:rPr>
              <a:t>pd.read_csv</a:t>
            </a:r>
            <a:r>
              <a:rPr kumimoji="0" lang="en-US" altLang="en-US" sz="900" b="0" i="0" u="none" strike="noStrike" cap="none" normalizeH="0" baseline="0" dirty="0">
                <a:ln>
                  <a:noFill/>
                </a:ln>
                <a:solidFill>
                  <a:srgbClr val="000000"/>
                </a:solidFill>
                <a:effectLst/>
                <a:latin typeface="JetBrains Mono"/>
              </a:rPr>
              <a:t>(</a:t>
            </a:r>
            <a:r>
              <a:rPr kumimoji="0" lang="en-US" altLang="en-US" sz="900" b="1" i="0" u="none" strike="noStrike" cap="none" normalizeH="0" baseline="0" dirty="0">
                <a:ln>
                  <a:noFill/>
                </a:ln>
                <a:solidFill>
                  <a:srgbClr val="008080"/>
                </a:solidFill>
                <a:effectLst/>
                <a:latin typeface="JetBrains Mono"/>
              </a:rPr>
              <a:t>'https://bit.ly/3n1FKgE'</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660099"/>
                </a:solidFill>
                <a:effectLst/>
                <a:latin typeface="JetBrains Mono"/>
              </a:rPr>
              <a:t>header</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a:ln>
                  <a:noFill/>
                </a:ln>
                <a:solidFill>
                  <a:srgbClr val="0000FF"/>
                </a:solidFill>
                <a:effectLst/>
                <a:latin typeface="JetBrains Mono"/>
              </a:rPr>
              <a:t>0</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X = </a:t>
            </a:r>
            <a:r>
              <a:rPr kumimoji="0" lang="en-US" altLang="en-US" sz="900" b="0" i="0" u="none" strike="noStrike" cap="none" normalizeH="0" baseline="0" dirty="0" err="1">
                <a:ln>
                  <a:noFill/>
                </a:ln>
                <a:solidFill>
                  <a:srgbClr val="000000"/>
                </a:solidFill>
                <a:effectLst/>
                <a:latin typeface="JetBrains Mono"/>
              </a:rPr>
              <a:t>data.iloc</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0000FF"/>
                </a:solidFill>
                <a:effectLst/>
                <a:latin typeface="JetBrains Mono"/>
              </a:rPr>
              <a:t>0</a:t>
            </a:r>
            <a:r>
              <a:rPr kumimoji="0" lang="en-US" altLang="en-US" sz="900" b="0" i="0" u="none" strike="noStrike" cap="none" normalizeH="0" baseline="0" dirty="0">
                <a:ln>
                  <a:noFill/>
                </a:ln>
                <a:solidFill>
                  <a:srgbClr val="000000"/>
                </a:solidFill>
                <a:effectLst/>
                <a:latin typeface="JetBrains Mono"/>
              </a:rPr>
              <a:t>].values</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Y = </a:t>
            </a:r>
            <a:r>
              <a:rPr kumimoji="0" lang="en-US" altLang="en-US" sz="900" b="0" i="0" u="none" strike="noStrike" cap="none" normalizeH="0" baseline="0" dirty="0" err="1">
                <a:ln>
                  <a:noFill/>
                </a:ln>
                <a:solidFill>
                  <a:srgbClr val="000000"/>
                </a:solidFill>
                <a:effectLst/>
                <a:latin typeface="JetBrains Mono"/>
              </a:rPr>
              <a:t>data.iloc</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0000FF"/>
                </a:solidFill>
                <a:effectLst/>
                <a:latin typeface="JetBrains Mono"/>
              </a:rPr>
              <a:t>1</a:t>
            </a:r>
            <a:r>
              <a:rPr kumimoji="0" lang="en-US" altLang="en-US" sz="900" b="0" i="0" u="none" strike="noStrike" cap="none" normalizeH="0" baseline="0" dirty="0">
                <a:ln>
                  <a:noFill/>
                </a:ln>
                <a:solidFill>
                  <a:srgbClr val="000000"/>
                </a:solidFill>
                <a:effectLst/>
                <a:latin typeface="JetBrains Mono"/>
              </a:rPr>
              <a:t>].values</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n = </a:t>
            </a:r>
            <a:r>
              <a:rPr kumimoji="0" lang="en-US" altLang="en-US" sz="900" b="0" i="0" u="none" strike="noStrike" cap="none" normalizeH="0" baseline="0" dirty="0" err="1">
                <a:ln>
                  <a:noFill/>
                </a:ln>
                <a:solidFill>
                  <a:srgbClr val="000000"/>
                </a:solidFill>
                <a:effectLst/>
                <a:latin typeface="JetBrains Mono"/>
              </a:rPr>
              <a:t>data.shape</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a:ln>
                  <a:noFill/>
                </a:ln>
                <a:solidFill>
                  <a:srgbClr val="0000FF"/>
                </a:solidFill>
                <a:effectLst/>
                <a:latin typeface="JetBrains Mono"/>
              </a:rPr>
              <a:t>0</a:t>
            </a:r>
            <a:r>
              <a:rPr kumimoji="0" lang="en-US" altLang="en-US" sz="900" b="0" i="0" u="none" strike="noStrike" cap="none" normalizeH="0" baseline="0" dirty="0">
                <a:ln>
                  <a:noFill/>
                </a:ln>
                <a:solidFill>
                  <a:srgbClr val="000000"/>
                </a:solidFill>
                <a:effectLst/>
                <a:latin typeface="JetBrains Mono"/>
              </a:rPr>
              <a:t>]  </a:t>
            </a:r>
            <a:r>
              <a:rPr kumimoji="0" lang="en-US" altLang="en-US" sz="900" b="0" i="1" u="none" strike="noStrike" cap="none" normalizeH="0" baseline="0" dirty="0">
                <a:ln>
                  <a:noFill/>
                </a:ln>
                <a:solidFill>
                  <a:srgbClr val="808080"/>
                </a:solidFill>
                <a:effectLst/>
                <a:latin typeface="JetBrains Mono"/>
              </a:rPr>
              <a:t># rows</a:t>
            </a:r>
            <a:br>
              <a:rPr kumimoji="0" lang="en-US" altLang="en-US" sz="900" b="0" i="1" u="none" strike="noStrike" cap="none" normalizeH="0" baseline="0" dirty="0">
                <a:ln>
                  <a:noFill/>
                </a:ln>
                <a:solidFill>
                  <a:srgbClr val="808080"/>
                </a:solidFill>
                <a:effectLst/>
                <a:latin typeface="JetBrains Mono"/>
              </a:rPr>
            </a:br>
            <a:br>
              <a:rPr kumimoji="0" lang="en-US" altLang="en-US" sz="900" b="0" i="1" u="none" strike="noStrike" cap="none" normalizeH="0" baseline="0" dirty="0">
                <a:ln>
                  <a:noFill/>
                </a:ln>
                <a:solidFill>
                  <a:srgbClr val="808080"/>
                </a:solidFill>
                <a:effectLst/>
                <a:latin typeface="JetBrains Mono"/>
              </a:rPr>
            </a:br>
            <a:r>
              <a:rPr kumimoji="0" lang="en-US" altLang="en-US" sz="900" b="0" i="1" u="none" strike="noStrike" cap="none" normalizeH="0" baseline="0" dirty="0">
                <a:ln>
                  <a:noFill/>
                </a:ln>
                <a:solidFill>
                  <a:srgbClr val="808080"/>
                </a:solidFill>
                <a:effectLst/>
                <a:latin typeface="JetBrains Mono"/>
              </a:rPr>
              <a:t># Building the model</a:t>
            </a:r>
            <a:br>
              <a:rPr kumimoji="0" lang="en-US" altLang="en-US" sz="900" b="0" i="1" u="none" strike="noStrike" cap="none" normalizeH="0" baseline="0" dirty="0">
                <a:ln>
                  <a:noFill/>
                </a:ln>
                <a:solidFill>
                  <a:srgbClr val="808080"/>
                </a:solidFill>
                <a:effectLst/>
                <a:latin typeface="JetBrains Mono"/>
              </a:rPr>
            </a:br>
            <a:r>
              <a:rPr kumimoji="0" lang="en-US" altLang="en-US" sz="900" b="0" i="0" u="none" strike="noStrike" cap="none" normalizeH="0" baseline="0" dirty="0">
                <a:ln>
                  <a:noFill/>
                </a:ln>
                <a:solidFill>
                  <a:srgbClr val="000000"/>
                </a:solidFill>
                <a:effectLst/>
                <a:latin typeface="JetBrains Mono"/>
              </a:rPr>
              <a:t>m = </a:t>
            </a:r>
            <a:r>
              <a:rPr kumimoji="0" lang="en-US" altLang="en-US" sz="900" b="0" i="0" u="none" strike="noStrike" cap="none" normalizeH="0" baseline="0" dirty="0">
                <a:ln>
                  <a:noFill/>
                </a:ln>
                <a:solidFill>
                  <a:srgbClr val="0000FF"/>
                </a:solidFill>
                <a:effectLst/>
                <a:latin typeface="JetBrains Mono"/>
              </a:rPr>
              <a:t>0.0</a:t>
            </a:r>
            <a:br>
              <a:rPr kumimoji="0" lang="en-US" altLang="en-US" sz="900" b="0" i="0" u="none" strike="noStrike" cap="none" normalizeH="0" baseline="0" dirty="0">
                <a:ln>
                  <a:noFill/>
                </a:ln>
                <a:solidFill>
                  <a:srgbClr val="0000FF"/>
                </a:solidFill>
                <a:effectLst/>
                <a:latin typeface="JetBrains Mono"/>
              </a:rPr>
            </a:br>
            <a:r>
              <a:rPr kumimoji="0" lang="en-US" altLang="en-US" sz="900" b="0" i="0" u="none" strike="noStrike" cap="none" normalizeH="0" baseline="0" dirty="0">
                <a:ln>
                  <a:noFill/>
                </a:ln>
                <a:solidFill>
                  <a:srgbClr val="000000"/>
                </a:solidFill>
                <a:effectLst/>
                <a:latin typeface="JetBrains Mono"/>
              </a:rPr>
              <a:t>b = </a:t>
            </a:r>
            <a:r>
              <a:rPr kumimoji="0" lang="en-US" altLang="en-US" sz="900" b="0" i="0" u="none" strike="noStrike" cap="none" normalizeH="0" baseline="0" dirty="0">
                <a:ln>
                  <a:noFill/>
                </a:ln>
                <a:solidFill>
                  <a:srgbClr val="0000FF"/>
                </a:solidFill>
                <a:effectLst/>
                <a:latin typeface="JetBrains Mono"/>
              </a:rPr>
              <a:t>0.0</a:t>
            </a:r>
            <a:br>
              <a:rPr kumimoji="0" lang="en-US" altLang="en-US" sz="900" b="0" i="0" u="none" strike="noStrike" cap="none" normalizeH="0" baseline="0" dirty="0">
                <a:ln>
                  <a:noFill/>
                </a:ln>
                <a:solidFill>
                  <a:srgbClr val="0000FF"/>
                </a:solidFill>
                <a:effectLst/>
                <a:latin typeface="JetBrains Mono"/>
              </a:rPr>
            </a:br>
            <a:br>
              <a:rPr kumimoji="0" lang="en-US" altLang="en-US" sz="900" b="0" i="0" u="none" strike="noStrike" cap="none" normalizeH="0" baseline="0" dirty="0">
                <a:ln>
                  <a:noFill/>
                </a:ln>
                <a:solidFill>
                  <a:srgbClr val="0000FF"/>
                </a:solidFill>
                <a:effectLst/>
                <a:latin typeface="JetBrains Mono"/>
              </a:rPr>
            </a:br>
            <a:r>
              <a:rPr kumimoji="0" lang="en-US" altLang="en-US" sz="900" b="0" i="0" u="none" strike="noStrike" cap="none" normalizeH="0" baseline="0" dirty="0" err="1">
                <a:ln>
                  <a:noFill/>
                </a:ln>
                <a:solidFill>
                  <a:srgbClr val="000000"/>
                </a:solidFill>
                <a:effectLst/>
                <a:latin typeface="JetBrains Mono"/>
              </a:rPr>
              <a:t>sample_size</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a:ln>
                  <a:noFill/>
                </a:ln>
                <a:solidFill>
                  <a:srgbClr val="0000FF"/>
                </a:solidFill>
                <a:effectLst/>
                <a:latin typeface="JetBrains Mono"/>
              </a:rPr>
              <a:t>10  </a:t>
            </a:r>
            <a:r>
              <a:rPr kumimoji="0" lang="en-US" altLang="en-US" sz="900" b="0" i="1" u="none" strike="noStrike" cap="none" normalizeH="0" baseline="0" dirty="0">
                <a:ln>
                  <a:noFill/>
                </a:ln>
                <a:solidFill>
                  <a:srgbClr val="808080"/>
                </a:solidFill>
                <a:effectLst/>
                <a:latin typeface="JetBrains Mono"/>
              </a:rPr>
              <a:t># sample size</a:t>
            </a:r>
            <a:br>
              <a:rPr kumimoji="0" lang="en-US" altLang="en-US" sz="900" b="0" i="1" u="none" strike="noStrike" cap="none" normalizeH="0" baseline="0" dirty="0">
                <a:ln>
                  <a:noFill/>
                </a:ln>
                <a:solidFill>
                  <a:srgbClr val="808080"/>
                </a:solidFill>
                <a:effectLst/>
                <a:latin typeface="JetBrains Mono"/>
              </a:rPr>
            </a:br>
            <a:r>
              <a:rPr kumimoji="0" lang="en-US" altLang="en-US" sz="900" b="0" i="0" u="none" strike="noStrike" cap="none" normalizeH="0" baseline="0" dirty="0">
                <a:ln>
                  <a:noFill/>
                </a:ln>
                <a:solidFill>
                  <a:srgbClr val="000000"/>
                </a:solidFill>
                <a:effectLst/>
                <a:latin typeface="JetBrains Mono"/>
              </a:rPr>
              <a:t>L = </a:t>
            </a:r>
            <a:r>
              <a:rPr kumimoji="0" lang="en-US" altLang="en-US" sz="900" b="0" i="0" u="none" strike="noStrike" cap="none" normalizeH="0" baseline="0" dirty="0">
                <a:ln>
                  <a:noFill/>
                </a:ln>
                <a:solidFill>
                  <a:srgbClr val="0000FF"/>
                </a:solidFill>
                <a:effectLst/>
                <a:latin typeface="JetBrains Mono"/>
              </a:rPr>
              <a:t>.00001  </a:t>
            </a:r>
            <a:r>
              <a:rPr kumimoji="0" lang="en-US" altLang="en-US" sz="900" b="0" i="1" u="none" strike="noStrike" cap="none" normalizeH="0" baseline="0" dirty="0">
                <a:ln>
                  <a:noFill/>
                </a:ln>
                <a:solidFill>
                  <a:srgbClr val="808080"/>
                </a:solidFill>
                <a:effectLst/>
                <a:latin typeface="JetBrains Mono"/>
              </a:rPr>
              <a:t># The learning Rate</a:t>
            </a:r>
            <a:br>
              <a:rPr kumimoji="0" lang="en-US" altLang="en-US" sz="900" b="0" i="1" u="none" strike="noStrike" cap="none" normalizeH="0" baseline="0" dirty="0">
                <a:ln>
                  <a:noFill/>
                </a:ln>
                <a:solidFill>
                  <a:srgbClr val="808080"/>
                </a:solidFill>
                <a:effectLst/>
                <a:latin typeface="JetBrains Mono"/>
              </a:rPr>
            </a:br>
            <a:r>
              <a:rPr kumimoji="0" lang="en-US" altLang="en-US" sz="900" b="0" i="0" u="none" strike="noStrike" cap="none" normalizeH="0" baseline="0" dirty="0">
                <a:ln>
                  <a:noFill/>
                </a:ln>
                <a:solidFill>
                  <a:srgbClr val="000000"/>
                </a:solidFill>
                <a:effectLst/>
                <a:latin typeface="JetBrains Mono"/>
              </a:rPr>
              <a:t>epochs = </a:t>
            </a:r>
            <a:r>
              <a:rPr kumimoji="0" lang="en-US" altLang="en-US" sz="900" b="0" i="0" u="none" strike="noStrike" cap="none" normalizeH="0" baseline="0" dirty="0">
                <a:ln>
                  <a:noFill/>
                </a:ln>
                <a:solidFill>
                  <a:srgbClr val="0000FF"/>
                </a:solidFill>
                <a:effectLst/>
                <a:latin typeface="JetBrains Mono"/>
              </a:rPr>
              <a:t>1000000  </a:t>
            </a:r>
            <a:r>
              <a:rPr kumimoji="0" lang="en-US" altLang="en-US" sz="900" b="0" i="1" u="none" strike="noStrike" cap="none" normalizeH="0" baseline="0" dirty="0">
                <a:ln>
                  <a:noFill/>
                </a:ln>
                <a:solidFill>
                  <a:srgbClr val="808080"/>
                </a:solidFill>
                <a:effectLst/>
                <a:latin typeface="JetBrains Mono"/>
              </a:rPr>
              <a:t># The number of iterations to perform gradient descent</a:t>
            </a:r>
            <a:br>
              <a:rPr kumimoji="0" lang="en-US" altLang="en-US" sz="900" b="0" i="1" u="none" strike="noStrike" cap="none" normalizeH="0" baseline="0" dirty="0">
                <a:ln>
                  <a:noFill/>
                </a:ln>
                <a:solidFill>
                  <a:srgbClr val="808080"/>
                </a:solidFill>
                <a:effectLst/>
                <a:latin typeface="JetBrains Mono"/>
              </a:rPr>
            </a:br>
            <a:br>
              <a:rPr kumimoji="0" lang="en-US" altLang="en-US" sz="900" b="0" i="1" u="none" strike="noStrike" cap="none" normalizeH="0" baseline="0" dirty="0">
                <a:ln>
                  <a:noFill/>
                </a:ln>
                <a:solidFill>
                  <a:srgbClr val="808080"/>
                </a:solidFill>
                <a:effectLst/>
                <a:latin typeface="JetBrains Mono"/>
              </a:rPr>
            </a:br>
            <a:r>
              <a:rPr kumimoji="0" lang="en-US" altLang="en-US" sz="900" b="0" i="1" u="none" strike="noStrike" cap="none" normalizeH="0" baseline="0" dirty="0">
                <a:ln>
                  <a:noFill/>
                </a:ln>
                <a:solidFill>
                  <a:srgbClr val="808080"/>
                </a:solidFill>
                <a:effectLst/>
                <a:latin typeface="JetBrains Mono"/>
              </a:rPr>
              <a:t># Performing Stochastic Gradient Descent</a:t>
            </a:r>
            <a:br>
              <a:rPr kumimoji="0" lang="en-US" altLang="en-US" sz="900" b="0" i="1" u="none" strike="noStrike" cap="none" normalizeH="0" baseline="0" dirty="0">
                <a:ln>
                  <a:noFill/>
                </a:ln>
                <a:solidFill>
                  <a:srgbClr val="808080"/>
                </a:solidFill>
                <a:effectLst/>
                <a:latin typeface="JetBrains Mono"/>
              </a:rPr>
            </a:br>
            <a:r>
              <a:rPr kumimoji="0" lang="en-US" altLang="en-US" sz="900" b="1" i="0" u="none" strike="noStrike" cap="none" normalizeH="0" baseline="0" dirty="0">
                <a:ln>
                  <a:noFill/>
                </a:ln>
                <a:solidFill>
                  <a:srgbClr val="000080"/>
                </a:solidFill>
                <a:effectLst/>
                <a:latin typeface="JetBrains Mono"/>
              </a:rPr>
              <a:t>for </a:t>
            </a:r>
            <a:r>
              <a:rPr kumimoji="0" lang="en-US" altLang="en-US" sz="900" b="0" i="0" u="none" strike="noStrike" cap="none" normalizeH="0" baseline="0" dirty="0" err="1">
                <a:ln>
                  <a:noFill/>
                </a:ln>
                <a:solidFill>
                  <a:srgbClr val="000000"/>
                </a:solidFill>
                <a:effectLst/>
                <a:latin typeface="JetBrains Mono"/>
              </a:rPr>
              <a:t>i</a:t>
            </a:r>
            <a:r>
              <a:rPr kumimoji="0" lang="en-US" altLang="en-US" sz="900" b="0" i="0" u="none" strike="noStrike" cap="none" normalizeH="0" baseline="0" dirty="0">
                <a:ln>
                  <a:noFill/>
                </a:ln>
                <a:solidFill>
                  <a:srgbClr val="000000"/>
                </a:solidFill>
                <a:effectLst/>
                <a:latin typeface="JetBrains Mono"/>
              </a:rPr>
              <a:t> </a:t>
            </a:r>
            <a:r>
              <a:rPr kumimoji="0" lang="en-US" altLang="en-US" sz="900" b="1" i="0" u="none" strike="noStrike" cap="none" normalizeH="0" baseline="0" dirty="0">
                <a:ln>
                  <a:noFill/>
                </a:ln>
                <a:solidFill>
                  <a:srgbClr val="000080"/>
                </a:solidFill>
                <a:effectLst/>
                <a:latin typeface="JetBrains Mono"/>
              </a:rPr>
              <a:t>in </a:t>
            </a:r>
            <a:r>
              <a:rPr kumimoji="0" lang="en-US" altLang="en-US" sz="900" b="0" i="0" u="none" strike="noStrike" cap="none" normalizeH="0" baseline="0" dirty="0">
                <a:ln>
                  <a:noFill/>
                </a:ln>
                <a:solidFill>
                  <a:srgbClr val="000080"/>
                </a:solidFill>
                <a:effectLst/>
                <a:latin typeface="JetBrains Mono"/>
              </a:rPr>
              <a:t>range</a:t>
            </a:r>
            <a:r>
              <a:rPr kumimoji="0" lang="en-US" altLang="en-US" sz="900" b="0" i="0" u="none" strike="noStrike" cap="none" normalizeH="0" baseline="0" dirty="0">
                <a:ln>
                  <a:noFill/>
                </a:ln>
                <a:solidFill>
                  <a:srgbClr val="000000"/>
                </a:solidFill>
                <a:effectLst/>
                <a:latin typeface="JetBrains Mono"/>
              </a:rPr>
              <a:t>(epochs):</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idx</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err="1">
                <a:ln>
                  <a:noFill/>
                </a:ln>
                <a:solidFill>
                  <a:srgbClr val="000000"/>
                </a:solidFill>
                <a:effectLst/>
                <a:latin typeface="JetBrains Mono"/>
              </a:rPr>
              <a:t>np.random.choice</a:t>
            </a:r>
            <a:r>
              <a:rPr kumimoji="0" lang="en-US" altLang="en-US" sz="900" b="0" i="0" u="none" strike="noStrike" cap="none" normalizeH="0" baseline="0" dirty="0">
                <a:ln>
                  <a:noFill/>
                </a:ln>
                <a:solidFill>
                  <a:srgbClr val="000000"/>
                </a:solidFill>
                <a:effectLst/>
                <a:latin typeface="JetBrains Mono"/>
              </a:rPr>
              <a:t>(n, </a:t>
            </a:r>
            <a:r>
              <a:rPr kumimoji="0" lang="en-US" altLang="en-US" sz="900" b="0" i="0" u="none" strike="noStrike" cap="none" normalizeH="0" baseline="0" dirty="0" err="1">
                <a:ln>
                  <a:noFill/>
                </a:ln>
                <a:solidFill>
                  <a:srgbClr val="000000"/>
                </a:solidFill>
                <a:effectLst/>
                <a:latin typeface="JetBrains Mono"/>
              </a:rPr>
              <a:t>sample_size</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660099"/>
                </a:solidFill>
                <a:effectLst/>
                <a:latin typeface="JetBrains Mono"/>
              </a:rPr>
              <a:t>replace</a:t>
            </a:r>
            <a:r>
              <a:rPr kumimoji="0" lang="en-US" altLang="en-US" sz="900" b="0" i="0" u="none" strike="noStrike" cap="none" normalizeH="0" baseline="0" dirty="0">
                <a:ln>
                  <a:noFill/>
                </a:ln>
                <a:solidFill>
                  <a:srgbClr val="000000"/>
                </a:solidFill>
                <a:effectLst/>
                <a:latin typeface="JetBrains Mono"/>
              </a:rPr>
              <a:t>=</a:t>
            </a:r>
            <a:r>
              <a:rPr kumimoji="0" lang="en-US" altLang="en-US" sz="900" b="1" i="0" u="none" strike="noStrike" cap="none" normalizeH="0" baseline="0" dirty="0">
                <a:ln>
                  <a:noFill/>
                </a:ln>
                <a:solidFill>
                  <a:srgbClr val="000080"/>
                </a:solidFill>
                <a:effectLst/>
                <a:latin typeface="JetBrains Mono"/>
              </a:rPr>
              <a:t>False</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x_sample</a:t>
            </a:r>
            <a:r>
              <a:rPr kumimoji="0" lang="en-US" altLang="en-US" sz="900" b="0" i="0" u="none" strike="noStrike" cap="none" normalizeH="0" baseline="0" dirty="0">
                <a:ln>
                  <a:noFill/>
                </a:ln>
                <a:solidFill>
                  <a:srgbClr val="000000"/>
                </a:solidFill>
                <a:effectLst/>
                <a:latin typeface="JetBrains Mono"/>
              </a:rPr>
              <a:t> = X[</a:t>
            </a:r>
            <a:r>
              <a:rPr kumimoji="0" lang="en-US" altLang="en-US" sz="900" b="0" i="0" u="none" strike="noStrike" cap="none" normalizeH="0" baseline="0" dirty="0" err="1">
                <a:ln>
                  <a:noFill/>
                </a:ln>
                <a:solidFill>
                  <a:srgbClr val="000000"/>
                </a:solidFill>
                <a:effectLst/>
                <a:latin typeface="JetBrains Mono"/>
              </a:rPr>
              <a:t>idx</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y_sample</a:t>
            </a:r>
            <a:r>
              <a:rPr kumimoji="0" lang="en-US" altLang="en-US" sz="900" b="0" i="0" u="none" strike="noStrike" cap="none" normalizeH="0" baseline="0" dirty="0">
                <a:ln>
                  <a:noFill/>
                </a:ln>
                <a:solidFill>
                  <a:srgbClr val="000000"/>
                </a:solidFill>
                <a:effectLst/>
                <a:latin typeface="JetBrains Mono"/>
              </a:rPr>
              <a:t> = Y[</a:t>
            </a:r>
            <a:r>
              <a:rPr kumimoji="0" lang="en-US" altLang="en-US" sz="900" b="0" i="0" u="none" strike="noStrike" cap="none" normalizeH="0" baseline="0" dirty="0" err="1">
                <a:ln>
                  <a:noFill/>
                </a:ln>
                <a:solidFill>
                  <a:srgbClr val="000000"/>
                </a:solidFill>
                <a:effectLst/>
                <a:latin typeface="JetBrains Mono"/>
              </a:rPr>
              <a:t>idx</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Y_pred</a:t>
            </a:r>
            <a:r>
              <a:rPr kumimoji="0" lang="en-US" altLang="en-US" sz="900" b="0" i="0" u="none" strike="noStrike" cap="none" normalizeH="0" baseline="0" dirty="0">
                <a:ln>
                  <a:noFill/>
                </a:ln>
                <a:solidFill>
                  <a:srgbClr val="000000"/>
                </a:solidFill>
                <a:effectLst/>
                <a:latin typeface="JetBrains Mono"/>
              </a:rPr>
              <a:t> = m * </a:t>
            </a:r>
            <a:r>
              <a:rPr kumimoji="0" lang="en-US" altLang="en-US" sz="900" b="0" i="0" u="none" strike="noStrike" cap="none" normalizeH="0" baseline="0" dirty="0" err="1">
                <a:ln>
                  <a:noFill/>
                </a:ln>
                <a:solidFill>
                  <a:srgbClr val="000000"/>
                </a:solidFill>
                <a:effectLst/>
                <a:latin typeface="JetBrains Mono"/>
              </a:rPr>
              <a:t>x_sample</a:t>
            </a:r>
            <a:r>
              <a:rPr kumimoji="0" lang="en-US" altLang="en-US" sz="900" b="0" i="0" u="none" strike="noStrike" cap="none" normalizeH="0" baseline="0" dirty="0">
                <a:ln>
                  <a:noFill/>
                </a:ln>
                <a:solidFill>
                  <a:srgbClr val="000000"/>
                </a:solidFill>
                <a:effectLst/>
                <a:latin typeface="JetBrains Mono"/>
              </a:rPr>
              <a:t> + b  </a:t>
            </a:r>
            <a:r>
              <a:rPr kumimoji="0" lang="en-US" altLang="en-US" sz="900" b="0" i="1" u="none" strike="noStrike" cap="none" normalizeH="0" baseline="0" dirty="0">
                <a:ln>
                  <a:noFill/>
                </a:ln>
                <a:solidFill>
                  <a:srgbClr val="808080"/>
                </a:solidFill>
                <a:effectLst/>
                <a:latin typeface="JetBrains Mono"/>
              </a:rPr>
              <a:t># The current predicted value of Y</a:t>
            </a:r>
            <a:br>
              <a:rPr kumimoji="0" lang="en-US" altLang="en-US" sz="900" b="0" i="1" u="none" strike="noStrike" cap="none" normalizeH="0" baseline="0" dirty="0">
                <a:ln>
                  <a:noFill/>
                </a:ln>
                <a:solidFill>
                  <a:srgbClr val="808080"/>
                </a:solidFill>
                <a:effectLst/>
                <a:latin typeface="JetBrains Mono"/>
              </a:rPr>
            </a:br>
            <a:r>
              <a:rPr kumimoji="0" lang="en-US" altLang="en-US" sz="900" b="0" i="1" u="none" strike="noStrike" cap="none" normalizeH="0" baseline="0" dirty="0">
                <a:ln>
                  <a:noFill/>
                </a:ln>
                <a:solidFill>
                  <a:srgbClr val="80808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D_m</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a:ln>
                  <a:noFill/>
                </a:ln>
                <a:solidFill>
                  <a:srgbClr val="0000FF"/>
                </a:solidFill>
                <a:effectLst/>
                <a:latin typeface="JetBrains Mono"/>
              </a:rPr>
              <a:t>2 </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sample_size</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a:ln>
                  <a:noFill/>
                </a:ln>
                <a:solidFill>
                  <a:srgbClr val="000080"/>
                </a:solidFill>
                <a:effectLst/>
                <a:latin typeface="JetBrains Mono"/>
              </a:rPr>
              <a:t>sum</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err="1">
                <a:ln>
                  <a:noFill/>
                </a:ln>
                <a:solidFill>
                  <a:srgbClr val="000000"/>
                </a:solidFill>
                <a:effectLst/>
                <a:latin typeface="JetBrains Mono"/>
              </a:rPr>
              <a:t>x_sample</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err="1">
                <a:ln>
                  <a:noFill/>
                </a:ln>
                <a:solidFill>
                  <a:srgbClr val="000000"/>
                </a:solidFill>
                <a:effectLst/>
                <a:latin typeface="JetBrains Mono"/>
              </a:rPr>
              <a:t>y_sample</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err="1">
                <a:ln>
                  <a:noFill/>
                </a:ln>
                <a:solidFill>
                  <a:srgbClr val="000000"/>
                </a:solidFill>
                <a:effectLst/>
                <a:latin typeface="JetBrains Mono"/>
              </a:rPr>
              <a:t>Y_pred</a:t>
            </a:r>
            <a:r>
              <a:rPr kumimoji="0" lang="en-US" altLang="en-US" sz="900" b="0" i="0" u="none" strike="noStrike" cap="none" normalizeH="0" baseline="0" dirty="0">
                <a:ln>
                  <a:noFill/>
                </a:ln>
                <a:solidFill>
                  <a:srgbClr val="000000"/>
                </a:solidFill>
                <a:effectLst/>
                <a:latin typeface="JetBrains Mono"/>
              </a:rPr>
              <a:t>))  </a:t>
            </a:r>
            <a:r>
              <a:rPr kumimoji="0" lang="en-US" altLang="en-US" sz="900" b="0" i="1" u="none" strike="noStrike" cap="none" normalizeH="0" baseline="0" dirty="0">
                <a:ln>
                  <a:noFill/>
                </a:ln>
                <a:solidFill>
                  <a:srgbClr val="808080"/>
                </a:solidFill>
                <a:effectLst/>
                <a:latin typeface="JetBrains Mono"/>
              </a:rPr>
              <a:t># d/dm derivative of loss function</a:t>
            </a:r>
            <a:br>
              <a:rPr kumimoji="0" lang="en-US" altLang="en-US" sz="900" b="0" i="1" u="none" strike="noStrike" cap="none" normalizeH="0" baseline="0" dirty="0">
                <a:ln>
                  <a:noFill/>
                </a:ln>
                <a:solidFill>
                  <a:srgbClr val="808080"/>
                </a:solidFill>
                <a:effectLst/>
                <a:latin typeface="JetBrains Mono"/>
              </a:rPr>
            </a:br>
            <a:r>
              <a:rPr kumimoji="0" lang="en-US" altLang="en-US" sz="900" b="0" i="1" u="none" strike="noStrike" cap="none" normalizeH="0" baseline="0" dirty="0">
                <a:ln>
                  <a:noFill/>
                </a:ln>
                <a:solidFill>
                  <a:srgbClr val="80808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D_b</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a:ln>
                  <a:noFill/>
                </a:ln>
                <a:solidFill>
                  <a:srgbClr val="0000FF"/>
                </a:solidFill>
                <a:effectLst/>
                <a:latin typeface="JetBrains Mono"/>
              </a:rPr>
              <a:t>2 </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sample_size</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a:ln>
                  <a:noFill/>
                </a:ln>
                <a:solidFill>
                  <a:srgbClr val="000080"/>
                </a:solidFill>
                <a:effectLst/>
                <a:latin typeface="JetBrains Mono"/>
              </a:rPr>
              <a:t>sum</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err="1">
                <a:ln>
                  <a:noFill/>
                </a:ln>
                <a:solidFill>
                  <a:srgbClr val="000000"/>
                </a:solidFill>
                <a:effectLst/>
                <a:latin typeface="JetBrains Mono"/>
              </a:rPr>
              <a:t>y_sample</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err="1">
                <a:ln>
                  <a:noFill/>
                </a:ln>
                <a:solidFill>
                  <a:srgbClr val="000000"/>
                </a:solidFill>
                <a:effectLst/>
                <a:latin typeface="JetBrains Mono"/>
              </a:rPr>
              <a:t>Y_pred</a:t>
            </a:r>
            <a:r>
              <a:rPr kumimoji="0" lang="en-US" altLang="en-US" sz="900" b="0" i="0" u="none" strike="noStrike" cap="none" normalizeH="0" baseline="0" dirty="0">
                <a:ln>
                  <a:noFill/>
                </a:ln>
                <a:solidFill>
                  <a:srgbClr val="000000"/>
                </a:solidFill>
                <a:effectLst/>
                <a:latin typeface="JetBrains Mono"/>
              </a:rPr>
              <a:t>)  </a:t>
            </a:r>
            <a:r>
              <a:rPr kumimoji="0" lang="en-US" altLang="en-US" sz="900" b="0" i="1" u="none" strike="noStrike" cap="none" normalizeH="0" baseline="0" dirty="0">
                <a:ln>
                  <a:noFill/>
                </a:ln>
                <a:solidFill>
                  <a:srgbClr val="808080"/>
                </a:solidFill>
                <a:effectLst/>
                <a:latin typeface="JetBrains Mono"/>
              </a:rPr>
              <a:t># d/dc derivative of loss function</a:t>
            </a:r>
            <a:br>
              <a:rPr kumimoji="0" lang="en-US" altLang="en-US" sz="900" b="0" i="1" u="none" strike="noStrike" cap="none" normalizeH="0" baseline="0" dirty="0">
                <a:ln>
                  <a:noFill/>
                </a:ln>
                <a:solidFill>
                  <a:srgbClr val="808080"/>
                </a:solidFill>
                <a:effectLst/>
                <a:latin typeface="JetBrains Mono"/>
              </a:rPr>
            </a:br>
            <a:r>
              <a:rPr kumimoji="0" lang="en-US" altLang="en-US" sz="900" b="0" i="1" u="none" strike="noStrike" cap="none" normalizeH="0" baseline="0" dirty="0">
                <a:ln>
                  <a:noFill/>
                </a:ln>
                <a:solidFill>
                  <a:srgbClr val="808080"/>
                </a:solidFill>
                <a:effectLst/>
                <a:latin typeface="JetBrains Mono"/>
              </a:rPr>
              <a:t>    </a:t>
            </a:r>
            <a:r>
              <a:rPr kumimoji="0" lang="en-US" altLang="en-US" sz="900" b="0" i="0" u="none" strike="noStrike" cap="none" normalizeH="0" baseline="0" dirty="0">
                <a:ln>
                  <a:noFill/>
                </a:ln>
                <a:solidFill>
                  <a:srgbClr val="000000"/>
                </a:solidFill>
                <a:effectLst/>
                <a:latin typeface="JetBrains Mono"/>
              </a:rPr>
              <a:t>m = m - L * </a:t>
            </a:r>
            <a:r>
              <a:rPr kumimoji="0" lang="en-US" altLang="en-US" sz="900" b="0" i="0" u="none" strike="noStrike" cap="none" normalizeH="0" baseline="0" dirty="0" err="1">
                <a:ln>
                  <a:noFill/>
                </a:ln>
                <a:solidFill>
                  <a:srgbClr val="000000"/>
                </a:solidFill>
                <a:effectLst/>
                <a:latin typeface="JetBrains Mono"/>
              </a:rPr>
              <a:t>D_m</a:t>
            </a:r>
            <a:r>
              <a:rPr kumimoji="0" lang="en-US" altLang="en-US" sz="900" b="0" i="0" u="none" strike="noStrike" cap="none" normalizeH="0" baseline="0" dirty="0">
                <a:ln>
                  <a:noFill/>
                </a:ln>
                <a:solidFill>
                  <a:srgbClr val="000000"/>
                </a:solidFill>
                <a:effectLst/>
                <a:latin typeface="JetBrains Mono"/>
              </a:rPr>
              <a:t>  </a:t>
            </a:r>
            <a:r>
              <a:rPr kumimoji="0" lang="en-US" altLang="en-US" sz="900" b="0" i="1" u="none" strike="noStrike" cap="none" normalizeH="0" baseline="0" dirty="0">
                <a:ln>
                  <a:noFill/>
                </a:ln>
                <a:solidFill>
                  <a:srgbClr val="808080"/>
                </a:solidFill>
                <a:effectLst/>
                <a:latin typeface="JetBrains Mono"/>
              </a:rPr>
              <a:t># Update m</a:t>
            </a:r>
            <a:br>
              <a:rPr kumimoji="0" lang="en-US" altLang="en-US" sz="900" b="0" i="1" u="none" strike="noStrike" cap="none" normalizeH="0" baseline="0" dirty="0">
                <a:ln>
                  <a:noFill/>
                </a:ln>
                <a:solidFill>
                  <a:srgbClr val="808080"/>
                </a:solidFill>
                <a:effectLst/>
                <a:latin typeface="JetBrains Mono"/>
              </a:rPr>
            </a:br>
            <a:r>
              <a:rPr kumimoji="0" lang="en-US" altLang="en-US" sz="900" b="0" i="1" u="none" strike="noStrike" cap="none" normalizeH="0" baseline="0" dirty="0">
                <a:ln>
                  <a:noFill/>
                </a:ln>
                <a:solidFill>
                  <a:srgbClr val="808080"/>
                </a:solidFill>
                <a:effectLst/>
                <a:latin typeface="JetBrains Mono"/>
              </a:rPr>
              <a:t>    </a:t>
            </a:r>
            <a:r>
              <a:rPr kumimoji="0" lang="en-US" altLang="en-US" sz="900" b="0" i="0" u="none" strike="noStrike" cap="none" normalizeH="0" baseline="0" dirty="0">
                <a:ln>
                  <a:noFill/>
                </a:ln>
                <a:solidFill>
                  <a:srgbClr val="000000"/>
                </a:solidFill>
                <a:effectLst/>
                <a:latin typeface="JetBrains Mono"/>
              </a:rPr>
              <a:t>b = b - L * </a:t>
            </a:r>
            <a:r>
              <a:rPr kumimoji="0" lang="en-US" altLang="en-US" sz="900" b="0" i="0" u="none" strike="noStrike" cap="none" normalizeH="0" baseline="0" dirty="0" err="1">
                <a:ln>
                  <a:noFill/>
                </a:ln>
                <a:solidFill>
                  <a:srgbClr val="000000"/>
                </a:solidFill>
                <a:effectLst/>
                <a:latin typeface="JetBrains Mono"/>
              </a:rPr>
              <a:t>D_b</a:t>
            </a:r>
            <a:r>
              <a:rPr kumimoji="0" lang="en-US" altLang="en-US" sz="900" b="0" i="0" u="none" strike="noStrike" cap="none" normalizeH="0" baseline="0" dirty="0">
                <a:ln>
                  <a:noFill/>
                </a:ln>
                <a:solidFill>
                  <a:srgbClr val="000000"/>
                </a:solidFill>
                <a:effectLst/>
                <a:latin typeface="JetBrains Mono"/>
              </a:rPr>
              <a:t>  </a:t>
            </a:r>
            <a:r>
              <a:rPr kumimoji="0" lang="en-US" altLang="en-US" sz="900" b="0" i="1" u="none" strike="noStrike" cap="none" normalizeH="0" baseline="0" dirty="0">
                <a:ln>
                  <a:noFill/>
                </a:ln>
                <a:solidFill>
                  <a:srgbClr val="808080"/>
                </a:solidFill>
                <a:effectLst/>
                <a:latin typeface="JetBrains Mono"/>
              </a:rPr>
              <a:t># Update b</a:t>
            </a:r>
            <a:br>
              <a:rPr kumimoji="0" lang="en-US" altLang="en-US" sz="900" b="0" i="1" u="none" strike="noStrike" cap="none" normalizeH="0" baseline="0" dirty="0">
                <a:ln>
                  <a:noFill/>
                </a:ln>
                <a:solidFill>
                  <a:srgbClr val="808080"/>
                </a:solidFill>
                <a:effectLst/>
                <a:latin typeface="JetBrains Mono"/>
              </a:rPr>
            </a:br>
            <a:br>
              <a:rPr kumimoji="0" lang="en-US" altLang="en-US" sz="900" b="0" i="1" u="none" strike="noStrike" cap="none" normalizeH="0" baseline="0" dirty="0">
                <a:ln>
                  <a:noFill/>
                </a:ln>
                <a:solidFill>
                  <a:srgbClr val="808080"/>
                </a:solidFill>
                <a:effectLst/>
                <a:latin typeface="JetBrains Mono"/>
              </a:rPr>
            </a:br>
            <a:r>
              <a:rPr kumimoji="0" lang="en-US" altLang="en-US" sz="900" b="0" i="1" u="none" strike="noStrike" cap="none" normalizeH="0" baseline="0" dirty="0">
                <a:ln>
                  <a:noFill/>
                </a:ln>
                <a:solidFill>
                  <a:srgbClr val="808080"/>
                </a:solidFill>
                <a:effectLst/>
                <a:latin typeface="JetBrains Mono"/>
              </a:rPr>
              <a:t>    # print progress</a:t>
            </a:r>
            <a:br>
              <a:rPr kumimoji="0" lang="en-US" altLang="en-US" sz="900" b="0" i="1" u="none" strike="noStrike" cap="none" normalizeH="0" baseline="0" dirty="0">
                <a:ln>
                  <a:noFill/>
                </a:ln>
                <a:solidFill>
                  <a:srgbClr val="808080"/>
                </a:solidFill>
                <a:effectLst/>
                <a:latin typeface="JetBrains Mono"/>
              </a:rPr>
            </a:br>
            <a:r>
              <a:rPr kumimoji="0" lang="en-US" altLang="en-US" sz="900" b="0" i="1" u="none" strike="noStrike" cap="none" normalizeH="0" baseline="0" dirty="0">
                <a:ln>
                  <a:noFill/>
                </a:ln>
                <a:solidFill>
                  <a:srgbClr val="808080"/>
                </a:solidFill>
                <a:effectLst/>
                <a:latin typeface="JetBrains Mono"/>
              </a:rPr>
              <a:t>    </a:t>
            </a:r>
            <a:r>
              <a:rPr kumimoji="0" lang="en-US" altLang="en-US" sz="900" b="1" i="0" u="none" strike="noStrike" cap="none" normalizeH="0" baseline="0" dirty="0">
                <a:ln>
                  <a:noFill/>
                </a:ln>
                <a:solidFill>
                  <a:srgbClr val="000080"/>
                </a:solidFill>
                <a:effectLst/>
                <a:latin typeface="JetBrains Mono"/>
              </a:rPr>
              <a:t>if </a:t>
            </a:r>
            <a:r>
              <a:rPr kumimoji="0" lang="en-US" altLang="en-US" sz="900" b="0" i="0" u="none" strike="noStrike" cap="none" normalizeH="0" baseline="0" dirty="0" err="1">
                <a:ln>
                  <a:noFill/>
                </a:ln>
                <a:solidFill>
                  <a:srgbClr val="000000"/>
                </a:solidFill>
                <a:effectLst/>
                <a:latin typeface="JetBrains Mono"/>
              </a:rPr>
              <a:t>i</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a:ln>
                  <a:noFill/>
                </a:ln>
                <a:solidFill>
                  <a:srgbClr val="0000FF"/>
                </a:solidFill>
                <a:effectLst/>
                <a:latin typeface="JetBrains Mono"/>
              </a:rPr>
              <a:t>10000 </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0000FF"/>
                </a:solidFill>
                <a:effectLst/>
                <a:latin typeface="JetBrains Mono"/>
              </a:rPr>
              <a:t>0</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000080"/>
                </a:solidFill>
                <a:effectLst/>
                <a:latin typeface="JetBrains Mono"/>
              </a:rPr>
              <a:t>print</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err="1">
                <a:ln>
                  <a:noFill/>
                </a:ln>
                <a:solidFill>
                  <a:srgbClr val="000000"/>
                </a:solidFill>
                <a:effectLst/>
                <a:latin typeface="JetBrains Mono"/>
              </a:rPr>
              <a:t>i</a:t>
            </a:r>
            <a:r>
              <a:rPr kumimoji="0" lang="en-US" altLang="en-US" sz="900" b="0" i="0" u="none" strike="noStrike" cap="none" normalizeH="0" baseline="0" dirty="0">
                <a:ln>
                  <a:noFill/>
                </a:ln>
                <a:solidFill>
                  <a:srgbClr val="000000"/>
                </a:solidFill>
                <a:effectLst/>
                <a:latin typeface="JetBrains Mono"/>
              </a:rPr>
              <a:t>, m, b)</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80"/>
                </a:solidFill>
                <a:effectLst/>
                <a:latin typeface="JetBrains Mono"/>
              </a:rPr>
              <a:t>print</a:t>
            </a:r>
            <a:r>
              <a:rPr kumimoji="0" lang="en-US" altLang="en-US" sz="900" b="0" i="0" u="none" strike="noStrike" cap="none" normalizeH="0" baseline="0" dirty="0">
                <a:ln>
                  <a:noFill/>
                </a:ln>
                <a:solidFill>
                  <a:srgbClr val="000000"/>
                </a:solidFill>
                <a:effectLst/>
                <a:latin typeface="JetBrains Mono"/>
              </a:rPr>
              <a:t>(m, b)</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327461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E00-A0BB-4113-95F1-6723B0054DAC}"/>
              </a:ext>
            </a:extLst>
          </p:cNvPr>
          <p:cNvSpPr>
            <a:spLocks noGrp="1"/>
          </p:cNvSpPr>
          <p:nvPr>
            <p:ph type="title"/>
          </p:nvPr>
        </p:nvSpPr>
        <p:spPr/>
        <p:txBody>
          <a:bodyPr/>
          <a:lstStyle/>
          <a:p>
            <a:r>
              <a:rPr lang="en-US" dirty="0"/>
              <a:t>Stochastic Gradient Descent</a:t>
            </a:r>
          </a:p>
        </p:txBody>
      </p:sp>
      <p:sp>
        <p:nvSpPr>
          <p:cNvPr id="20" name="TextBox 19">
            <a:extLst>
              <a:ext uri="{FF2B5EF4-FFF2-40B4-BE49-F238E27FC236}">
                <a16:creationId xmlns:a16="http://schemas.microsoft.com/office/drawing/2014/main" id="{B5BA1CE6-A57D-4DAC-9A50-8ECE86920DFF}"/>
              </a:ext>
            </a:extLst>
          </p:cNvPr>
          <p:cNvSpPr txBox="1"/>
          <p:nvPr/>
        </p:nvSpPr>
        <p:spPr>
          <a:xfrm>
            <a:off x="521207" y="1331631"/>
            <a:ext cx="5388526" cy="3275192"/>
          </a:xfrm>
          <a:prstGeom prst="rect">
            <a:avLst/>
          </a:prstGeom>
          <a:noFill/>
        </p:spPr>
        <p:txBody>
          <a:bodyPr wrap="square">
            <a:spAutoFit/>
          </a:bodyPr>
          <a:lstStyle/>
          <a:p>
            <a:pPr marL="15356" marR="6142">
              <a:lnSpc>
                <a:spcPts val="2237"/>
              </a:lnSpc>
              <a:spcBef>
                <a:spcPts val="242"/>
              </a:spcBef>
            </a:pPr>
            <a:r>
              <a:rPr lang="en-US" sz="1800" b="1" dirty="0">
                <a:latin typeface="Tahoma"/>
                <a:cs typeface="Tahoma"/>
              </a:rPr>
              <a:t>You are more likely to perform </a:t>
            </a:r>
            <a:r>
              <a:rPr lang="en-US" sz="1800" b="1" dirty="0">
                <a:solidFill>
                  <a:srgbClr val="FF0000"/>
                </a:solidFill>
                <a:latin typeface="Tahoma"/>
                <a:cs typeface="Tahoma"/>
              </a:rPr>
              <a:t>stochastic gradient descent</a:t>
            </a:r>
            <a:r>
              <a:rPr lang="en-US" sz="1800" b="1" dirty="0">
                <a:latin typeface="Tahoma"/>
                <a:cs typeface="Tahoma"/>
              </a:rPr>
              <a:t>, which will train on only one sample of the dataset on each iteration.</a:t>
            </a:r>
          </a:p>
          <a:p>
            <a:pPr marL="15356" marR="6142">
              <a:lnSpc>
                <a:spcPts val="2237"/>
              </a:lnSpc>
              <a:spcBef>
                <a:spcPts val="242"/>
              </a:spcBef>
            </a:pPr>
            <a:r>
              <a:rPr lang="en-US" sz="1800" b="1" dirty="0">
                <a:latin typeface="Tahoma"/>
                <a:cs typeface="Tahoma"/>
              </a:rPr>
              <a:t> </a:t>
            </a:r>
          </a:p>
          <a:p>
            <a:pPr marL="15356" marR="6142">
              <a:lnSpc>
                <a:spcPts val="2237"/>
              </a:lnSpc>
              <a:spcBef>
                <a:spcPts val="242"/>
              </a:spcBef>
            </a:pPr>
            <a:r>
              <a:rPr lang="en-US" sz="1800" b="1" dirty="0">
                <a:latin typeface="Tahoma"/>
                <a:cs typeface="Tahoma"/>
              </a:rPr>
              <a:t>In </a:t>
            </a:r>
            <a:r>
              <a:rPr lang="en-US" sz="1800" b="1" dirty="0">
                <a:solidFill>
                  <a:srgbClr val="FF0000"/>
                </a:solidFill>
                <a:latin typeface="Tahoma"/>
                <a:cs typeface="Tahoma"/>
              </a:rPr>
              <a:t>mini-batch gradient descent</a:t>
            </a:r>
            <a:r>
              <a:rPr lang="en-US" sz="1800" b="1" dirty="0">
                <a:latin typeface="Tahoma"/>
                <a:cs typeface="Tahoma"/>
              </a:rPr>
              <a:t>, multiple samples of the dataset are used (e.g., 10 or 100 data points) on each iteration (shown to the right). </a:t>
            </a:r>
          </a:p>
          <a:p>
            <a:pPr marL="15356" marR="6142">
              <a:lnSpc>
                <a:spcPts val="2237"/>
              </a:lnSpc>
              <a:spcBef>
                <a:spcPts val="242"/>
              </a:spcBef>
            </a:pPr>
            <a:endParaRPr lang="en-US" sz="1800" b="1" dirty="0">
              <a:latin typeface="Tahoma"/>
              <a:cs typeface="Tahoma"/>
            </a:endParaRPr>
          </a:p>
          <a:p>
            <a:pPr marL="15356" marR="6142">
              <a:lnSpc>
                <a:spcPts val="2237"/>
              </a:lnSpc>
              <a:spcBef>
                <a:spcPts val="242"/>
              </a:spcBef>
            </a:pPr>
            <a:r>
              <a:rPr lang="en-US" sz="1800" dirty="0">
                <a:latin typeface="Tahoma"/>
                <a:cs typeface="Tahoma"/>
              </a:rPr>
              <a:t>Notice how we only randomly sample part of the data and ignore the rest on each iteration. </a:t>
            </a:r>
          </a:p>
        </p:txBody>
      </p:sp>
      <p:sp>
        <p:nvSpPr>
          <p:cNvPr id="3" name="Rectangle 1">
            <a:extLst>
              <a:ext uri="{FF2B5EF4-FFF2-40B4-BE49-F238E27FC236}">
                <a16:creationId xmlns:a16="http://schemas.microsoft.com/office/drawing/2014/main" id="{65E0A5E4-A152-3605-21E8-804B7930E727}"/>
              </a:ext>
            </a:extLst>
          </p:cNvPr>
          <p:cNvSpPr>
            <a:spLocks noChangeArrowheads="1"/>
          </p:cNvSpPr>
          <p:nvPr/>
        </p:nvSpPr>
        <p:spPr bwMode="auto">
          <a:xfrm>
            <a:off x="6096000" y="1331631"/>
            <a:ext cx="5525194" cy="50783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JetBrains Mono"/>
              </a:rPr>
              <a:t>import </a:t>
            </a:r>
            <a:r>
              <a:rPr kumimoji="0" lang="en-US" altLang="en-US" sz="900" b="0" i="0" u="none" strike="noStrike" cap="none" normalizeH="0" baseline="0" dirty="0">
                <a:ln>
                  <a:noFill/>
                </a:ln>
                <a:solidFill>
                  <a:srgbClr val="000000"/>
                </a:solidFill>
                <a:effectLst/>
                <a:latin typeface="JetBrains Mono"/>
              </a:rPr>
              <a:t>pandas </a:t>
            </a:r>
            <a:r>
              <a:rPr kumimoji="0" lang="en-US" altLang="en-US" sz="900" b="1" i="0" u="none" strike="noStrike" cap="none" normalizeH="0" baseline="0" dirty="0">
                <a:ln>
                  <a:noFill/>
                </a:ln>
                <a:solidFill>
                  <a:srgbClr val="000080"/>
                </a:solidFill>
                <a:effectLst/>
                <a:latin typeface="JetBrains Mono"/>
              </a:rPr>
              <a:t>as </a:t>
            </a:r>
            <a:r>
              <a:rPr kumimoji="0" lang="en-US" altLang="en-US" sz="900" b="0" i="0" u="none" strike="noStrike" cap="none" normalizeH="0" baseline="0" dirty="0">
                <a:ln>
                  <a:noFill/>
                </a:ln>
                <a:solidFill>
                  <a:srgbClr val="000000"/>
                </a:solidFill>
                <a:effectLst/>
                <a:latin typeface="JetBrains Mono"/>
              </a:rPr>
              <a:t>pd</a:t>
            </a:r>
            <a:br>
              <a:rPr kumimoji="0" lang="en-US" altLang="en-US" sz="900" b="0" i="0" u="none" strike="noStrike" cap="none" normalizeH="0" baseline="0" dirty="0">
                <a:ln>
                  <a:noFill/>
                </a:ln>
                <a:solidFill>
                  <a:srgbClr val="000000"/>
                </a:solidFill>
                <a:effectLst/>
                <a:latin typeface="JetBrains Mono"/>
              </a:rPr>
            </a:br>
            <a:r>
              <a:rPr kumimoji="0" lang="en-US" altLang="en-US" sz="900" b="1" i="0" u="none" strike="noStrike" cap="none" normalizeH="0" baseline="0" dirty="0">
                <a:ln>
                  <a:noFill/>
                </a:ln>
                <a:solidFill>
                  <a:srgbClr val="000080"/>
                </a:solidFill>
                <a:effectLst/>
                <a:latin typeface="JetBrains Mono"/>
              </a:rPr>
              <a:t>import </a:t>
            </a:r>
            <a:r>
              <a:rPr kumimoji="0" lang="en-US" altLang="en-US" sz="900" b="0" i="0" u="none" strike="noStrike" cap="none" normalizeH="0" baseline="0" dirty="0" err="1">
                <a:ln>
                  <a:noFill/>
                </a:ln>
                <a:solidFill>
                  <a:srgbClr val="000000"/>
                </a:solidFill>
                <a:effectLst/>
                <a:latin typeface="JetBrains Mono"/>
              </a:rPr>
              <a:t>numpy</a:t>
            </a:r>
            <a:r>
              <a:rPr kumimoji="0" lang="en-US" altLang="en-US" sz="900" b="0" i="0" u="none" strike="noStrike" cap="none" normalizeH="0" baseline="0" dirty="0">
                <a:ln>
                  <a:noFill/>
                </a:ln>
                <a:solidFill>
                  <a:srgbClr val="000000"/>
                </a:solidFill>
                <a:effectLst/>
                <a:latin typeface="JetBrains Mono"/>
              </a:rPr>
              <a:t> </a:t>
            </a:r>
            <a:r>
              <a:rPr kumimoji="0" lang="en-US" altLang="en-US" sz="900" b="1" i="0" u="none" strike="noStrike" cap="none" normalizeH="0" baseline="0" dirty="0">
                <a:ln>
                  <a:noFill/>
                </a:ln>
                <a:solidFill>
                  <a:srgbClr val="000080"/>
                </a:solidFill>
                <a:effectLst/>
                <a:latin typeface="JetBrains Mono"/>
              </a:rPr>
              <a:t>as </a:t>
            </a:r>
            <a:r>
              <a:rPr kumimoji="0" lang="en-US" altLang="en-US" sz="900" b="0" i="0" u="none" strike="noStrike" cap="none" normalizeH="0" baseline="0" dirty="0">
                <a:ln>
                  <a:noFill/>
                </a:ln>
                <a:solidFill>
                  <a:srgbClr val="000000"/>
                </a:solidFill>
                <a:effectLst/>
                <a:latin typeface="JetBrains Mono"/>
              </a:rPr>
              <a:t>np</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1" u="none" strike="noStrike" cap="none" normalizeH="0" baseline="0" dirty="0">
                <a:ln>
                  <a:noFill/>
                </a:ln>
                <a:solidFill>
                  <a:srgbClr val="808080"/>
                </a:solidFill>
                <a:effectLst/>
                <a:latin typeface="JetBrains Mono"/>
              </a:rPr>
              <a:t># Input data</a:t>
            </a:r>
            <a:br>
              <a:rPr kumimoji="0" lang="en-US" altLang="en-US" sz="900" b="0" i="1" u="none" strike="noStrike" cap="none" normalizeH="0" baseline="0" dirty="0">
                <a:ln>
                  <a:noFill/>
                </a:ln>
                <a:solidFill>
                  <a:srgbClr val="808080"/>
                </a:solidFill>
                <a:effectLst/>
                <a:latin typeface="JetBrains Mono"/>
              </a:rPr>
            </a:br>
            <a:r>
              <a:rPr kumimoji="0" lang="en-US" altLang="en-US" sz="900" b="0" i="0" u="none" strike="noStrike" cap="none" normalizeH="0" baseline="0" dirty="0" err="1">
                <a:ln>
                  <a:noFill/>
                </a:ln>
                <a:solidFill>
                  <a:srgbClr val="000000"/>
                </a:solidFill>
                <a:effectLst/>
                <a:latin typeface="JetBrains Mono"/>
              </a:rPr>
              <a:t>data</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err="1">
                <a:ln>
                  <a:noFill/>
                </a:ln>
                <a:solidFill>
                  <a:srgbClr val="000000"/>
                </a:solidFill>
                <a:effectLst/>
                <a:latin typeface="JetBrains Mono"/>
              </a:rPr>
              <a:t>pd.read_csv</a:t>
            </a:r>
            <a:r>
              <a:rPr kumimoji="0" lang="en-US" altLang="en-US" sz="900" b="0" i="0" u="none" strike="noStrike" cap="none" normalizeH="0" baseline="0" dirty="0">
                <a:ln>
                  <a:noFill/>
                </a:ln>
                <a:solidFill>
                  <a:srgbClr val="000000"/>
                </a:solidFill>
                <a:effectLst/>
                <a:latin typeface="JetBrains Mono"/>
              </a:rPr>
              <a:t>(</a:t>
            </a:r>
            <a:r>
              <a:rPr kumimoji="0" lang="en-US" altLang="en-US" sz="900" b="1" i="0" u="none" strike="noStrike" cap="none" normalizeH="0" baseline="0" dirty="0">
                <a:ln>
                  <a:noFill/>
                </a:ln>
                <a:solidFill>
                  <a:srgbClr val="008080"/>
                </a:solidFill>
                <a:effectLst/>
                <a:latin typeface="JetBrains Mono"/>
              </a:rPr>
              <a:t>'https://bit.ly/3n1FKgE'</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660099"/>
                </a:solidFill>
                <a:effectLst/>
                <a:latin typeface="JetBrains Mono"/>
              </a:rPr>
              <a:t>header</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a:ln>
                  <a:noFill/>
                </a:ln>
                <a:solidFill>
                  <a:srgbClr val="0000FF"/>
                </a:solidFill>
                <a:effectLst/>
                <a:latin typeface="JetBrains Mono"/>
              </a:rPr>
              <a:t>0</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X = </a:t>
            </a:r>
            <a:r>
              <a:rPr kumimoji="0" lang="en-US" altLang="en-US" sz="900" b="0" i="0" u="none" strike="noStrike" cap="none" normalizeH="0" baseline="0" dirty="0" err="1">
                <a:ln>
                  <a:noFill/>
                </a:ln>
                <a:solidFill>
                  <a:srgbClr val="000000"/>
                </a:solidFill>
                <a:effectLst/>
                <a:latin typeface="JetBrains Mono"/>
              </a:rPr>
              <a:t>data.iloc</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0000FF"/>
                </a:solidFill>
                <a:effectLst/>
                <a:latin typeface="JetBrains Mono"/>
              </a:rPr>
              <a:t>0</a:t>
            </a:r>
            <a:r>
              <a:rPr kumimoji="0" lang="en-US" altLang="en-US" sz="900" b="0" i="0" u="none" strike="noStrike" cap="none" normalizeH="0" baseline="0" dirty="0">
                <a:ln>
                  <a:noFill/>
                </a:ln>
                <a:solidFill>
                  <a:srgbClr val="000000"/>
                </a:solidFill>
                <a:effectLst/>
                <a:latin typeface="JetBrains Mono"/>
              </a:rPr>
              <a:t>].values</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Y = </a:t>
            </a:r>
            <a:r>
              <a:rPr kumimoji="0" lang="en-US" altLang="en-US" sz="900" b="0" i="0" u="none" strike="noStrike" cap="none" normalizeH="0" baseline="0" dirty="0" err="1">
                <a:ln>
                  <a:noFill/>
                </a:ln>
                <a:solidFill>
                  <a:srgbClr val="000000"/>
                </a:solidFill>
                <a:effectLst/>
                <a:latin typeface="JetBrains Mono"/>
              </a:rPr>
              <a:t>data.iloc</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0000FF"/>
                </a:solidFill>
                <a:effectLst/>
                <a:latin typeface="JetBrains Mono"/>
              </a:rPr>
              <a:t>1</a:t>
            </a:r>
            <a:r>
              <a:rPr kumimoji="0" lang="en-US" altLang="en-US" sz="900" b="0" i="0" u="none" strike="noStrike" cap="none" normalizeH="0" baseline="0" dirty="0">
                <a:ln>
                  <a:noFill/>
                </a:ln>
                <a:solidFill>
                  <a:srgbClr val="000000"/>
                </a:solidFill>
                <a:effectLst/>
                <a:latin typeface="JetBrains Mono"/>
              </a:rPr>
              <a:t>].values</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n = </a:t>
            </a:r>
            <a:r>
              <a:rPr kumimoji="0" lang="en-US" altLang="en-US" sz="900" b="0" i="0" u="none" strike="noStrike" cap="none" normalizeH="0" baseline="0" dirty="0" err="1">
                <a:ln>
                  <a:noFill/>
                </a:ln>
                <a:solidFill>
                  <a:srgbClr val="000000"/>
                </a:solidFill>
                <a:effectLst/>
                <a:latin typeface="JetBrains Mono"/>
              </a:rPr>
              <a:t>data.shape</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a:ln>
                  <a:noFill/>
                </a:ln>
                <a:solidFill>
                  <a:srgbClr val="0000FF"/>
                </a:solidFill>
                <a:effectLst/>
                <a:latin typeface="JetBrains Mono"/>
              </a:rPr>
              <a:t>0</a:t>
            </a:r>
            <a:r>
              <a:rPr kumimoji="0" lang="en-US" altLang="en-US" sz="900" b="0" i="0" u="none" strike="noStrike" cap="none" normalizeH="0" baseline="0" dirty="0">
                <a:ln>
                  <a:noFill/>
                </a:ln>
                <a:solidFill>
                  <a:srgbClr val="000000"/>
                </a:solidFill>
                <a:effectLst/>
                <a:latin typeface="JetBrains Mono"/>
              </a:rPr>
              <a:t>]  </a:t>
            </a:r>
            <a:r>
              <a:rPr kumimoji="0" lang="en-US" altLang="en-US" sz="900" b="0" i="1" u="none" strike="noStrike" cap="none" normalizeH="0" baseline="0" dirty="0">
                <a:ln>
                  <a:noFill/>
                </a:ln>
                <a:solidFill>
                  <a:srgbClr val="808080"/>
                </a:solidFill>
                <a:effectLst/>
                <a:latin typeface="JetBrains Mono"/>
              </a:rPr>
              <a:t># rows</a:t>
            </a:r>
            <a:br>
              <a:rPr kumimoji="0" lang="en-US" altLang="en-US" sz="900" b="0" i="1" u="none" strike="noStrike" cap="none" normalizeH="0" baseline="0" dirty="0">
                <a:ln>
                  <a:noFill/>
                </a:ln>
                <a:solidFill>
                  <a:srgbClr val="808080"/>
                </a:solidFill>
                <a:effectLst/>
                <a:latin typeface="JetBrains Mono"/>
              </a:rPr>
            </a:br>
            <a:br>
              <a:rPr kumimoji="0" lang="en-US" altLang="en-US" sz="900" b="0" i="1" u="none" strike="noStrike" cap="none" normalizeH="0" baseline="0" dirty="0">
                <a:ln>
                  <a:noFill/>
                </a:ln>
                <a:solidFill>
                  <a:srgbClr val="808080"/>
                </a:solidFill>
                <a:effectLst/>
                <a:latin typeface="JetBrains Mono"/>
              </a:rPr>
            </a:br>
            <a:r>
              <a:rPr kumimoji="0" lang="en-US" altLang="en-US" sz="900" b="0" i="1" u="none" strike="noStrike" cap="none" normalizeH="0" baseline="0" dirty="0">
                <a:ln>
                  <a:noFill/>
                </a:ln>
                <a:solidFill>
                  <a:srgbClr val="808080"/>
                </a:solidFill>
                <a:effectLst/>
                <a:latin typeface="JetBrains Mono"/>
              </a:rPr>
              <a:t># Building the model</a:t>
            </a:r>
            <a:br>
              <a:rPr kumimoji="0" lang="en-US" altLang="en-US" sz="900" b="0" i="1" u="none" strike="noStrike" cap="none" normalizeH="0" baseline="0" dirty="0">
                <a:ln>
                  <a:noFill/>
                </a:ln>
                <a:solidFill>
                  <a:srgbClr val="808080"/>
                </a:solidFill>
                <a:effectLst/>
                <a:latin typeface="JetBrains Mono"/>
              </a:rPr>
            </a:br>
            <a:r>
              <a:rPr kumimoji="0" lang="en-US" altLang="en-US" sz="900" b="0" i="0" u="none" strike="noStrike" cap="none" normalizeH="0" baseline="0" dirty="0">
                <a:ln>
                  <a:noFill/>
                </a:ln>
                <a:solidFill>
                  <a:srgbClr val="000000"/>
                </a:solidFill>
                <a:effectLst/>
                <a:latin typeface="JetBrains Mono"/>
              </a:rPr>
              <a:t>m = </a:t>
            </a:r>
            <a:r>
              <a:rPr kumimoji="0" lang="en-US" altLang="en-US" sz="900" b="0" i="0" u="none" strike="noStrike" cap="none" normalizeH="0" baseline="0" dirty="0">
                <a:ln>
                  <a:noFill/>
                </a:ln>
                <a:solidFill>
                  <a:srgbClr val="0000FF"/>
                </a:solidFill>
                <a:effectLst/>
                <a:latin typeface="JetBrains Mono"/>
              </a:rPr>
              <a:t>0.0</a:t>
            </a:r>
            <a:br>
              <a:rPr kumimoji="0" lang="en-US" altLang="en-US" sz="900" b="0" i="0" u="none" strike="noStrike" cap="none" normalizeH="0" baseline="0" dirty="0">
                <a:ln>
                  <a:noFill/>
                </a:ln>
                <a:solidFill>
                  <a:srgbClr val="0000FF"/>
                </a:solidFill>
                <a:effectLst/>
                <a:latin typeface="JetBrains Mono"/>
              </a:rPr>
            </a:br>
            <a:r>
              <a:rPr kumimoji="0" lang="en-US" altLang="en-US" sz="900" b="0" i="0" u="none" strike="noStrike" cap="none" normalizeH="0" baseline="0" dirty="0">
                <a:ln>
                  <a:noFill/>
                </a:ln>
                <a:solidFill>
                  <a:srgbClr val="000000"/>
                </a:solidFill>
                <a:effectLst/>
                <a:latin typeface="JetBrains Mono"/>
              </a:rPr>
              <a:t>b = </a:t>
            </a:r>
            <a:r>
              <a:rPr kumimoji="0" lang="en-US" altLang="en-US" sz="900" b="0" i="0" u="none" strike="noStrike" cap="none" normalizeH="0" baseline="0" dirty="0">
                <a:ln>
                  <a:noFill/>
                </a:ln>
                <a:solidFill>
                  <a:srgbClr val="0000FF"/>
                </a:solidFill>
                <a:effectLst/>
                <a:latin typeface="JetBrains Mono"/>
              </a:rPr>
              <a:t>0.0</a:t>
            </a:r>
            <a:br>
              <a:rPr kumimoji="0" lang="en-US" altLang="en-US" sz="900" b="0" i="0" u="none" strike="noStrike" cap="none" normalizeH="0" baseline="0" dirty="0">
                <a:ln>
                  <a:noFill/>
                </a:ln>
                <a:solidFill>
                  <a:srgbClr val="0000FF"/>
                </a:solidFill>
                <a:effectLst/>
                <a:latin typeface="JetBrains Mono"/>
              </a:rPr>
            </a:br>
            <a:br>
              <a:rPr kumimoji="0" lang="en-US" altLang="en-US" sz="900" b="0" i="0" u="none" strike="noStrike" cap="none" normalizeH="0" baseline="0" dirty="0">
                <a:ln>
                  <a:noFill/>
                </a:ln>
                <a:solidFill>
                  <a:srgbClr val="0000FF"/>
                </a:solidFill>
                <a:effectLst/>
                <a:latin typeface="JetBrains Mono"/>
              </a:rPr>
            </a:br>
            <a:r>
              <a:rPr kumimoji="0" lang="en-US" altLang="en-US" sz="900" b="0" i="0" u="none" strike="noStrike" cap="none" normalizeH="0" baseline="0" dirty="0" err="1">
                <a:ln>
                  <a:noFill/>
                </a:ln>
                <a:solidFill>
                  <a:srgbClr val="000000"/>
                </a:solidFill>
                <a:effectLst/>
                <a:latin typeface="JetBrains Mono"/>
              </a:rPr>
              <a:t>sample_size</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a:ln>
                  <a:noFill/>
                </a:ln>
                <a:solidFill>
                  <a:srgbClr val="0000FF"/>
                </a:solidFill>
                <a:effectLst/>
                <a:latin typeface="JetBrains Mono"/>
              </a:rPr>
              <a:t>10  </a:t>
            </a:r>
            <a:r>
              <a:rPr kumimoji="0" lang="en-US" altLang="en-US" sz="900" b="0" i="1" u="none" strike="noStrike" cap="none" normalizeH="0" baseline="0" dirty="0">
                <a:ln>
                  <a:noFill/>
                </a:ln>
                <a:solidFill>
                  <a:srgbClr val="808080"/>
                </a:solidFill>
                <a:effectLst/>
                <a:latin typeface="JetBrains Mono"/>
              </a:rPr>
              <a:t># sample size</a:t>
            </a:r>
            <a:br>
              <a:rPr kumimoji="0" lang="en-US" altLang="en-US" sz="900" b="0" i="1" u="none" strike="noStrike" cap="none" normalizeH="0" baseline="0" dirty="0">
                <a:ln>
                  <a:noFill/>
                </a:ln>
                <a:solidFill>
                  <a:srgbClr val="808080"/>
                </a:solidFill>
                <a:effectLst/>
                <a:latin typeface="JetBrains Mono"/>
              </a:rPr>
            </a:br>
            <a:r>
              <a:rPr kumimoji="0" lang="en-US" altLang="en-US" sz="900" b="0" i="0" u="none" strike="noStrike" cap="none" normalizeH="0" baseline="0" dirty="0">
                <a:ln>
                  <a:noFill/>
                </a:ln>
                <a:solidFill>
                  <a:srgbClr val="000000"/>
                </a:solidFill>
                <a:effectLst/>
                <a:latin typeface="JetBrains Mono"/>
              </a:rPr>
              <a:t>L = </a:t>
            </a:r>
            <a:r>
              <a:rPr kumimoji="0" lang="en-US" altLang="en-US" sz="900" b="0" i="0" u="none" strike="noStrike" cap="none" normalizeH="0" baseline="0" dirty="0">
                <a:ln>
                  <a:noFill/>
                </a:ln>
                <a:solidFill>
                  <a:srgbClr val="0000FF"/>
                </a:solidFill>
                <a:effectLst/>
                <a:latin typeface="JetBrains Mono"/>
              </a:rPr>
              <a:t>.00001  </a:t>
            </a:r>
            <a:r>
              <a:rPr kumimoji="0" lang="en-US" altLang="en-US" sz="900" b="0" i="1" u="none" strike="noStrike" cap="none" normalizeH="0" baseline="0" dirty="0">
                <a:ln>
                  <a:noFill/>
                </a:ln>
                <a:solidFill>
                  <a:srgbClr val="808080"/>
                </a:solidFill>
                <a:effectLst/>
                <a:latin typeface="JetBrains Mono"/>
              </a:rPr>
              <a:t># The learning Rate</a:t>
            </a:r>
            <a:br>
              <a:rPr kumimoji="0" lang="en-US" altLang="en-US" sz="900" b="0" i="1" u="none" strike="noStrike" cap="none" normalizeH="0" baseline="0" dirty="0">
                <a:ln>
                  <a:noFill/>
                </a:ln>
                <a:solidFill>
                  <a:srgbClr val="808080"/>
                </a:solidFill>
                <a:effectLst/>
                <a:latin typeface="JetBrains Mono"/>
              </a:rPr>
            </a:br>
            <a:r>
              <a:rPr kumimoji="0" lang="en-US" altLang="en-US" sz="900" b="0" i="0" u="none" strike="noStrike" cap="none" normalizeH="0" baseline="0" dirty="0">
                <a:ln>
                  <a:noFill/>
                </a:ln>
                <a:solidFill>
                  <a:srgbClr val="000000"/>
                </a:solidFill>
                <a:effectLst/>
                <a:latin typeface="JetBrains Mono"/>
              </a:rPr>
              <a:t>epochs = </a:t>
            </a:r>
            <a:r>
              <a:rPr kumimoji="0" lang="en-US" altLang="en-US" sz="900" b="0" i="0" u="none" strike="noStrike" cap="none" normalizeH="0" baseline="0" dirty="0">
                <a:ln>
                  <a:noFill/>
                </a:ln>
                <a:solidFill>
                  <a:srgbClr val="0000FF"/>
                </a:solidFill>
                <a:effectLst/>
                <a:latin typeface="JetBrains Mono"/>
              </a:rPr>
              <a:t>1000000  </a:t>
            </a:r>
            <a:r>
              <a:rPr kumimoji="0" lang="en-US" altLang="en-US" sz="900" b="0" i="1" u="none" strike="noStrike" cap="none" normalizeH="0" baseline="0" dirty="0">
                <a:ln>
                  <a:noFill/>
                </a:ln>
                <a:solidFill>
                  <a:srgbClr val="808080"/>
                </a:solidFill>
                <a:effectLst/>
                <a:latin typeface="JetBrains Mono"/>
              </a:rPr>
              <a:t># The number of iterations to perform gradient descent</a:t>
            </a:r>
            <a:br>
              <a:rPr kumimoji="0" lang="en-US" altLang="en-US" sz="900" b="0" i="1" u="none" strike="noStrike" cap="none" normalizeH="0" baseline="0" dirty="0">
                <a:ln>
                  <a:noFill/>
                </a:ln>
                <a:solidFill>
                  <a:srgbClr val="808080"/>
                </a:solidFill>
                <a:effectLst/>
                <a:latin typeface="JetBrains Mono"/>
              </a:rPr>
            </a:br>
            <a:br>
              <a:rPr kumimoji="0" lang="en-US" altLang="en-US" sz="900" b="0" i="1" u="none" strike="noStrike" cap="none" normalizeH="0" baseline="0" dirty="0">
                <a:ln>
                  <a:noFill/>
                </a:ln>
                <a:solidFill>
                  <a:srgbClr val="808080"/>
                </a:solidFill>
                <a:effectLst/>
                <a:latin typeface="JetBrains Mono"/>
              </a:rPr>
            </a:br>
            <a:r>
              <a:rPr kumimoji="0" lang="en-US" altLang="en-US" sz="900" b="0" i="1" u="none" strike="noStrike" cap="none" normalizeH="0" baseline="0" dirty="0">
                <a:ln>
                  <a:noFill/>
                </a:ln>
                <a:solidFill>
                  <a:srgbClr val="808080"/>
                </a:solidFill>
                <a:effectLst/>
                <a:latin typeface="JetBrains Mono"/>
              </a:rPr>
              <a:t># Performing Stochastic Gradient Descent</a:t>
            </a:r>
            <a:br>
              <a:rPr kumimoji="0" lang="en-US" altLang="en-US" sz="900" b="0" i="1" u="none" strike="noStrike" cap="none" normalizeH="0" baseline="0" dirty="0">
                <a:ln>
                  <a:noFill/>
                </a:ln>
                <a:solidFill>
                  <a:srgbClr val="808080"/>
                </a:solidFill>
                <a:effectLst/>
                <a:latin typeface="JetBrains Mono"/>
              </a:rPr>
            </a:br>
            <a:r>
              <a:rPr kumimoji="0" lang="en-US" altLang="en-US" sz="900" b="1" i="0" u="none" strike="noStrike" cap="none" normalizeH="0" baseline="0" dirty="0">
                <a:ln>
                  <a:noFill/>
                </a:ln>
                <a:solidFill>
                  <a:srgbClr val="000080"/>
                </a:solidFill>
                <a:effectLst/>
                <a:latin typeface="JetBrains Mono"/>
              </a:rPr>
              <a:t>for </a:t>
            </a:r>
            <a:r>
              <a:rPr kumimoji="0" lang="en-US" altLang="en-US" sz="900" b="0" i="0" u="none" strike="noStrike" cap="none" normalizeH="0" baseline="0" dirty="0" err="1">
                <a:ln>
                  <a:noFill/>
                </a:ln>
                <a:solidFill>
                  <a:srgbClr val="000000"/>
                </a:solidFill>
                <a:effectLst/>
                <a:latin typeface="JetBrains Mono"/>
              </a:rPr>
              <a:t>i</a:t>
            </a:r>
            <a:r>
              <a:rPr kumimoji="0" lang="en-US" altLang="en-US" sz="900" b="0" i="0" u="none" strike="noStrike" cap="none" normalizeH="0" baseline="0" dirty="0">
                <a:ln>
                  <a:noFill/>
                </a:ln>
                <a:solidFill>
                  <a:srgbClr val="000000"/>
                </a:solidFill>
                <a:effectLst/>
                <a:latin typeface="JetBrains Mono"/>
              </a:rPr>
              <a:t> </a:t>
            </a:r>
            <a:r>
              <a:rPr kumimoji="0" lang="en-US" altLang="en-US" sz="900" b="1" i="0" u="none" strike="noStrike" cap="none" normalizeH="0" baseline="0" dirty="0">
                <a:ln>
                  <a:noFill/>
                </a:ln>
                <a:solidFill>
                  <a:srgbClr val="000080"/>
                </a:solidFill>
                <a:effectLst/>
                <a:latin typeface="JetBrains Mono"/>
              </a:rPr>
              <a:t>in </a:t>
            </a:r>
            <a:r>
              <a:rPr kumimoji="0" lang="en-US" altLang="en-US" sz="900" b="0" i="0" u="none" strike="noStrike" cap="none" normalizeH="0" baseline="0" dirty="0">
                <a:ln>
                  <a:noFill/>
                </a:ln>
                <a:solidFill>
                  <a:srgbClr val="000080"/>
                </a:solidFill>
                <a:effectLst/>
                <a:latin typeface="JetBrains Mono"/>
              </a:rPr>
              <a:t>range</a:t>
            </a:r>
            <a:r>
              <a:rPr kumimoji="0" lang="en-US" altLang="en-US" sz="900" b="0" i="0" u="none" strike="noStrike" cap="none" normalizeH="0" baseline="0" dirty="0">
                <a:ln>
                  <a:noFill/>
                </a:ln>
                <a:solidFill>
                  <a:srgbClr val="000000"/>
                </a:solidFill>
                <a:effectLst/>
                <a:latin typeface="JetBrains Mono"/>
              </a:rPr>
              <a:t>(epochs):</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idx</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err="1">
                <a:ln>
                  <a:noFill/>
                </a:ln>
                <a:solidFill>
                  <a:srgbClr val="000000"/>
                </a:solidFill>
                <a:effectLst/>
                <a:latin typeface="JetBrains Mono"/>
              </a:rPr>
              <a:t>np.random.choice</a:t>
            </a:r>
            <a:r>
              <a:rPr kumimoji="0" lang="en-US" altLang="en-US" sz="900" b="0" i="0" u="none" strike="noStrike" cap="none" normalizeH="0" baseline="0" dirty="0">
                <a:ln>
                  <a:noFill/>
                </a:ln>
                <a:solidFill>
                  <a:srgbClr val="000000"/>
                </a:solidFill>
                <a:effectLst/>
                <a:latin typeface="JetBrains Mono"/>
              </a:rPr>
              <a:t>(n, </a:t>
            </a:r>
            <a:r>
              <a:rPr kumimoji="0" lang="en-US" altLang="en-US" sz="900" b="0" i="0" u="none" strike="noStrike" cap="none" normalizeH="0" baseline="0" dirty="0" err="1">
                <a:ln>
                  <a:noFill/>
                </a:ln>
                <a:solidFill>
                  <a:srgbClr val="000000"/>
                </a:solidFill>
                <a:effectLst/>
                <a:latin typeface="JetBrains Mono"/>
              </a:rPr>
              <a:t>sample_size</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660099"/>
                </a:solidFill>
                <a:effectLst/>
                <a:latin typeface="JetBrains Mono"/>
              </a:rPr>
              <a:t>replace</a:t>
            </a:r>
            <a:r>
              <a:rPr kumimoji="0" lang="en-US" altLang="en-US" sz="900" b="0" i="0" u="none" strike="noStrike" cap="none" normalizeH="0" baseline="0" dirty="0">
                <a:ln>
                  <a:noFill/>
                </a:ln>
                <a:solidFill>
                  <a:srgbClr val="000000"/>
                </a:solidFill>
                <a:effectLst/>
                <a:latin typeface="JetBrains Mono"/>
              </a:rPr>
              <a:t>=</a:t>
            </a:r>
            <a:r>
              <a:rPr kumimoji="0" lang="en-US" altLang="en-US" sz="900" b="1" i="0" u="none" strike="noStrike" cap="none" normalizeH="0" baseline="0" dirty="0">
                <a:ln>
                  <a:noFill/>
                </a:ln>
                <a:solidFill>
                  <a:srgbClr val="000080"/>
                </a:solidFill>
                <a:effectLst/>
                <a:latin typeface="JetBrains Mono"/>
              </a:rPr>
              <a:t>False</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x_sample</a:t>
            </a:r>
            <a:r>
              <a:rPr kumimoji="0" lang="en-US" altLang="en-US" sz="900" b="0" i="0" u="none" strike="noStrike" cap="none" normalizeH="0" baseline="0" dirty="0">
                <a:ln>
                  <a:noFill/>
                </a:ln>
                <a:solidFill>
                  <a:srgbClr val="000000"/>
                </a:solidFill>
                <a:effectLst/>
                <a:latin typeface="JetBrains Mono"/>
              </a:rPr>
              <a:t> = X[</a:t>
            </a:r>
            <a:r>
              <a:rPr kumimoji="0" lang="en-US" altLang="en-US" sz="900" b="0" i="0" u="none" strike="noStrike" cap="none" normalizeH="0" baseline="0" dirty="0" err="1">
                <a:ln>
                  <a:noFill/>
                </a:ln>
                <a:solidFill>
                  <a:srgbClr val="000000"/>
                </a:solidFill>
                <a:effectLst/>
                <a:latin typeface="JetBrains Mono"/>
              </a:rPr>
              <a:t>idx</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y_sample</a:t>
            </a:r>
            <a:r>
              <a:rPr kumimoji="0" lang="en-US" altLang="en-US" sz="900" b="0" i="0" u="none" strike="noStrike" cap="none" normalizeH="0" baseline="0" dirty="0">
                <a:ln>
                  <a:noFill/>
                </a:ln>
                <a:solidFill>
                  <a:srgbClr val="000000"/>
                </a:solidFill>
                <a:effectLst/>
                <a:latin typeface="JetBrains Mono"/>
              </a:rPr>
              <a:t> = Y[</a:t>
            </a:r>
            <a:r>
              <a:rPr kumimoji="0" lang="en-US" altLang="en-US" sz="900" b="0" i="0" u="none" strike="noStrike" cap="none" normalizeH="0" baseline="0" dirty="0" err="1">
                <a:ln>
                  <a:noFill/>
                </a:ln>
                <a:solidFill>
                  <a:srgbClr val="000000"/>
                </a:solidFill>
                <a:effectLst/>
                <a:latin typeface="JetBrains Mono"/>
              </a:rPr>
              <a:t>idx</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Y_pred</a:t>
            </a:r>
            <a:r>
              <a:rPr kumimoji="0" lang="en-US" altLang="en-US" sz="900" b="0" i="0" u="none" strike="noStrike" cap="none" normalizeH="0" baseline="0" dirty="0">
                <a:ln>
                  <a:noFill/>
                </a:ln>
                <a:solidFill>
                  <a:srgbClr val="000000"/>
                </a:solidFill>
                <a:effectLst/>
                <a:latin typeface="JetBrains Mono"/>
              </a:rPr>
              <a:t> = m * </a:t>
            </a:r>
            <a:r>
              <a:rPr kumimoji="0" lang="en-US" altLang="en-US" sz="900" b="0" i="0" u="none" strike="noStrike" cap="none" normalizeH="0" baseline="0" dirty="0" err="1">
                <a:ln>
                  <a:noFill/>
                </a:ln>
                <a:solidFill>
                  <a:srgbClr val="000000"/>
                </a:solidFill>
                <a:effectLst/>
                <a:latin typeface="JetBrains Mono"/>
              </a:rPr>
              <a:t>x_sample</a:t>
            </a:r>
            <a:r>
              <a:rPr kumimoji="0" lang="en-US" altLang="en-US" sz="900" b="0" i="0" u="none" strike="noStrike" cap="none" normalizeH="0" baseline="0" dirty="0">
                <a:ln>
                  <a:noFill/>
                </a:ln>
                <a:solidFill>
                  <a:srgbClr val="000000"/>
                </a:solidFill>
                <a:effectLst/>
                <a:latin typeface="JetBrains Mono"/>
              </a:rPr>
              <a:t> + b  </a:t>
            </a:r>
            <a:r>
              <a:rPr kumimoji="0" lang="en-US" altLang="en-US" sz="900" b="0" i="1" u="none" strike="noStrike" cap="none" normalizeH="0" baseline="0" dirty="0">
                <a:ln>
                  <a:noFill/>
                </a:ln>
                <a:solidFill>
                  <a:srgbClr val="808080"/>
                </a:solidFill>
                <a:effectLst/>
                <a:latin typeface="JetBrains Mono"/>
              </a:rPr>
              <a:t># The current predicted value of Y</a:t>
            </a:r>
            <a:br>
              <a:rPr kumimoji="0" lang="en-US" altLang="en-US" sz="900" b="0" i="1" u="none" strike="noStrike" cap="none" normalizeH="0" baseline="0" dirty="0">
                <a:ln>
                  <a:noFill/>
                </a:ln>
                <a:solidFill>
                  <a:srgbClr val="808080"/>
                </a:solidFill>
                <a:effectLst/>
                <a:latin typeface="JetBrains Mono"/>
              </a:rPr>
            </a:br>
            <a:r>
              <a:rPr kumimoji="0" lang="en-US" altLang="en-US" sz="900" b="0" i="1" u="none" strike="noStrike" cap="none" normalizeH="0" baseline="0" dirty="0">
                <a:ln>
                  <a:noFill/>
                </a:ln>
                <a:solidFill>
                  <a:srgbClr val="80808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D_m</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a:ln>
                  <a:noFill/>
                </a:ln>
                <a:solidFill>
                  <a:srgbClr val="0000FF"/>
                </a:solidFill>
                <a:effectLst/>
                <a:latin typeface="JetBrains Mono"/>
              </a:rPr>
              <a:t>2 </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sample_size</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a:ln>
                  <a:noFill/>
                </a:ln>
                <a:solidFill>
                  <a:srgbClr val="000080"/>
                </a:solidFill>
                <a:effectLst/>
                <a:latin typeface="JetBrains Mono"/>
              </a:rPr>
              <a:t>sum</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err="1">
                <a:ln>
                  <a:noFill/>
                </a:ln>
                <a:solidFill>
                  <a:srgbClr val="000000"/>
                </a:solidFill>
                <a:effectLst/>
                <a:latin typeface="JetBrains Mono"/>
              </a:rPr>
              <a:t>x_sample</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err="1">
                <a:ln>
                  <a:noFill/>
                </a:ln>
                <a:solidFill>
                  <a:srgbClr val="000000"/>
                </a:solidFill>
                <a:effectLst/>
                <a:latin typeface="JetBrains Mono"/>
              </a:rPr>
              <a:t>y_sample</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err="1">
                <a:ln>
                  <a:noFill/>
                </a:ln>
                <a:solidFill>
                  <a:srgbClr val="000000"/>
                </a:solidFill>
                <a:effectLst/>
                <a:latin typeface="JetBrains Mono"/>
              </a:rPr>
              <a:t>Y_pred</a:t>
            </a:r>
            <a:r>
              <a:rPr kumimoji="0" lang="en-US" altLang="en-US" sz="900" b="0" i="0" u="none" strike="noStrike" cap="none" normalizeH="0" baseline="0" dirty="0">
                <a:ln>
                  <a:noFill/>
                </a:ln>
                <a:solidFill>
                  <a:srgbClr val="000000"/>
                </a:solidFill>
                <a:effectLst/>
                <a:latin typeface="JetBrains Mono"/>
              </a:rPr>
              <a:t>))  </a:t>
            </a:r>
            <a:r>
              <a:rPr kumimoji="0" lang="en-US" altLang="en-US" sz="900" b="0" i="1" u="none" strike="noStrike" cap="none" normalizeH="0" baseline="0" dirty="0">
                <a:ln>
                  <a:noFill/>
                </a:ln>
                <a:solidFill>
                  <a:srgbClr val="808080"/>
                </a:solidFill>
                <a:effectLst/>
                <a:latin typeface="JetBrains Mono"/>
              </a:rPr>
              <a:t># d/dm derivative of loss function</a:t>
            </a:r>
            <a:br>
              <a:rPr kumimoji="0" lang="en-US" altLang="en-US" sz="900" b="0" i="1" u="none" strike="noStrike" cap="none" normalizeH="0" baseline="0" dirty="0">
                <a:ln>
                  <a:noFill/>
                </a:ln>
                <a:solidFill>
                  <a:srgbClr val="808080"/>
                </a:solidFill>
                <a:effectLst/>
                <a:latin typeface="JetBrains Mono"/>
              </a:rPr>
            </a:br>
            <a:r>
              <a:rPr kumimoji="0" lang="en-US" altLang="en-US" sz="900" b="0" i="1" u="none" strike="noStrike" cap="none" normalizeH="0" baseline="0" dirty="0">
                <a:ln>
                  <a:noFill/>
                </a:ln>
                <a:solidFill>
                  <a:srgbClr val="80808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D_b</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a:ln>
                  <a:noFill/>
                </a:ln>
                <a:solidFill>
                  <a:srgbClr val="0000FF"/>
                </a:solidFill>
                <a:effectLst/>
                <a:latin typeface="JetBrains Mono"/>
              </a:rPr>
              <a:t>2 </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sample_size</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a:ln>
                  <a:noFill/>
                </a:ln>
                <a:solidFill>
                  <a:srgbClr val="000080"/>
                </a:solidFill>
                <a:effectLst/>
                <a:latin typeface="JetBrains Mono"/>
              </a:rPr>
              <a:t>sum</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err="1">
                <a:ln>
                  <a:noFill/>
                </a:ln>
                <a:solidFill>
                  <a:srgbClr val="000000"/>
                </a:solidFill>
                <a:effectLst/>
                <a:latin typeface="JetBrains Mono"/>
              </a:rPr>
              <a:t>y_sample</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err="1">
                <a:ln>
                  <a:noFill/>
                </a:ln>
                <a:solidFill>
                  <a:srgbClr val="000000"/>
                </a:solidFill>
                <a:effectLst/>
                <a:latin typeface="JetBrains Mono"/>
              </a:rPr>
              <a:t>Y_pred</a:t>
            </a:r>
            <a:r>
              <a:rPr kumimoji="0" lang="en-US" altLang="en-US" sz="900" b="0" i="0" u="none" strike="noStrike" cap="none" normalizeH="0" baseline="0" dirty="0">
                <a:ln>
                  <a:noFill/>
                </a:ln>
                <a:solidFill>
                  <a:srgbClr val="000000"/>
                </a:solidFill>
                <a:effectLst/>
                <a:latin typeface="JetBrains Mono"/>
              </a:rPr>
              <a:t>)  </a:t>
            </a:r>
            <a:r>
              <a:rPr kumimoji="0" lang="en-US" altLang="en-US" sz="900" b="0" i="1" u="none" strike="noStrike" cap="none" normalizeH="0" baseline="0" dirty="0">
                <a:ln>
                  <a:noFill/>
                </a:ln>
                <a:solidFill>
                  <a:srgbClr val="808080"/>
                </a:solidFill>
                <a:effectLst/>
                <a:latin typeface="JetBrains Mono"/>
              </a:rPr>
              <a:t># d/dc derivative of loss function</a:t>
            </a:r>
            <a:br>
              <a:rPr kumimoji="0" lang="en-US" altLang="en-US" sz="900" b="0" i="1" u="none" strike="noStrike" cap="none" normalizeH="0" baseline="0" dirty="0">
                <a:ln>
                  <a:noFill/>
                </a:ln>
                <a:solidFill>
                  <a:srgbClr val="808080"/>
                </a:solidFill>
                <a:effectLst/>
                <a:latin typeface="JetBrains Mono"/>
              </a:rPr>
            </a:br>
            <a:r>
              <a:rPr kumimoji="0" lang="en-US" altLang="en-US" sz="900" b="0" i="1" u="none" strike="noStrike" cap="none" normalizeH="0" baseline="0" dirty="0">
                <a:ln>
                  <a:noFill/>
                </a:ln>
                <a:solidFill>
                  <a:srgbClr val="808080"/>
                </a:solidFill>
                <a:effectLst/>
                <a:latin typeface="JetBrains Mono"/>
              </a:rPr>
              <a:t>    </a:t>
            </a:r>
            <a:r>
              <a:rPr kumimoji="0" lang="en-US" altLang="en-US" sz="900" b="0" i="0" u="none" strike="noStrike" cap="none" normalizeH="0" baseline="0" dirty="0">
                <a:ln>
                  <a:noFill/>
                </a:ln>
                <a:solidFill>
                  <a:srgbClr val="000000"/>
                </a:solidFill>
                <a:effectLst/>
                <a:latin typeface="JetBrains Mono"/>
              </a:rPr>
              <a:t>m = m - L * </a:t>
            </a:r>
            <a:r>
              <a:rPr kumimoji="0" lang="en-US" altLang="en-US" sz="900" b="0" i="0" u="none" strike="noStrike" cap="none" normalizeH="0" baseline="0" dirty="0" err="1">
                <a:ln>
                  <a:noFill/>
                </a:ln>
                <a:solidFill>
                  <a:srgbClr val="000000"/>
                </a:solidFill>
                <a:effectLst/>
                <a:latin typeface="JetBrains Mono"/>
              </a:rPr>
              <a:t>D_m</a:t>
            </a:r>
            <a:r>
              <a:rPr kumimoji="0" lang="en-US" altLang="en-US" sz="900" b="0" i="0" u="none" strike="noStrike" cap="none" normalizeH="0" baseline="0" dirty="0">
                <a:ln>
                  <a:noFill/>
                </a:ln>
                <a:solidFill>
                  <a:srgbClr val="000000"/>
                </a:solidFill>
                <a:effectLst/>
                <a:latin typeface="JetBrains Mono"/>
              </a:rPr>
              <a:t>  </a:t>
            </a:r>
            <a:r>
              <a:rPr kumimoji="0" lang="en-US" altLang="en-US" sz="900" b="0" i="1" u="none" strike="noStrike" cap="none" normalizeH="0" baseline="0" dirty="0">
                <a:ln>
                  <a:noFill/>
                </a:ln>
                <a:solidFill>
                  <a:srgbClr val="808080"/>
                </a:solidFill>
                <a:effectLst/>
                <a:latin typeface="JetBrains Mono"/>
              </a:rPr>
              <a:t># Update m</a:t>
            </a:r>
            <a:br>
              <a:rPr kumimoji="0" lang="en-US" altLang="en-US" sz="900" b="0" i="1" u="none" strike="noStrike" cap="none" normalizeH="0" baseline="0" dirty="0">
                <a:ln>
                  <a:noFill/>
                </a:ln>
                <a:solidFill>
                  <a:srgbClr val="808080"/>
                </a:solidFill>
                <a:effectLst/>
                <a:latin typeface="JetBrains Mono"/>
              </a:rPr>
            </a:br>
            <a:r>
              <a:rPr kumimoji="0" lang="en-US" altLang="en-US" sz="900" b="0" i="1" u="none" strike="noStrike" cap="none" normalizeH="0" baseline="0" dirty="0">
                <a:ln>
                  <a:noFill/>
                </a:ln>
                <a:solidFill>
                  <a:srgbClr val="808080"/>
                </a:solidFill>
                <a:effectLst/>
                <a:latin typeface="JetBrains Mono"/>
              </a:rPr>
              <a:t>    </a:t>
            </a:r>
            <a:r>
              <a:rPr kumimoji="0" lang="en-US" altLang="en-US" sz="900" b="0" i="0" u="none" strike="noStrike" cap="none" normalizeH="0" baseline="0" dirty="0">
                <a:ln>
                  <a:noFill/>
                </a:ln>
                <a:solidFill>
                  <a:srgbClr val="000000"/>
                </a:solidFill>
                <a:effectLst/>
                <a:latin typeface="JetBrains Mono"/>
              </a:rPr>
              <a:t>b = b - L * </a:t>
            </a:r>
            <a:r>
              <a:rPr kumimoji="0" lang="en-US" altLang="en-US" sz="900" b="0" i="0" u="none" strike="noStrike" cap="none" normalizeH="0" baseline="0" dirty="0" err="1">
                <a:ln>
                  <a:noFill/>
                </a:ln>
                <a:solidFill>
                  <a:srgbClr val="000000"/>
                </a:solidFill>
                <a:effectLst/>
                <a:latin typeface="JetBrains Mono"/>
              </a:rPr>
              <a:t>D_b</a:t>
            </a:r>
            <a:r>
              <a:rPr kumimoji="0" lang="en-US" altLang="en-US" sz="900" b="0" i="0" u="none" strike="noStrike" cap="none" normalizeH="0" baseline="0" dirty="0">
                <a:ln>
                  <a:noFill/>
                </a:ln>
                <a:solidFill>
                  <a:srgbClr val="000000"/>
                </a:solidFill>
                <a:effectLst/>
                <a:latin typeface="JetBrains Mono"/>
              </a:rPr>
              <a:t>  </a:t>
            </a:r>
            <a:r>
              <a:rPr kumimoji="0" lang="en-US" altLang="en-US" sz="900" b="0" i="1" u="none" strike="noStrike" cap="none" normalizeH="0" baseline="0" dirty="0">
                <a:ln>
                  <a:noFill/>
                </a:ln>
                <a:solidFill>
                  <a:srgbClr val="808080"/>
                </a:solidFill>
                <a:effectLst/>
                <a:latin typeface="JetBrains Mono"/>
              </a:rPr>
              <a:t># Update b</a:t>
            </a:r>
            <a:br>
              <a:rPr kumimoji="0" lang="en-US" altLang="en-US" sz="900" b="0" i="1" u="none" strike="noStrike" cap="none" normalizeH="0" baseline="0" dirty="0">
                <a:ln>
                  <a:noFill/>
                </a:ln>
                <a:solidFill>
                  <a:srgbClr val="808080"/>
                </a:solidFill>
                <a:effectLst/>
                <a:latin typeface="JetBrains Mono"/>
              </a:rPr>
            </a:br>
            <a:br>
              <a:rPr kumimoji="0" lang="en-US" altLang="en-US" sz="900" b="0" i="1" u="none" strike="noStrike" cap="none" normalizeH="0" baseline="0" dirty="0">
                <a:ln>
                  <a:noFill/>
                </a:ln>
                <a:solidFill>
                  <a:srgbClr val="808080"/>
                </a:solidFill>
                <a:effectLst/>
                <a:latin typeface="JetBrains Mono"/>
              </a:rPr>
            </a:br>
            <a:r>
              <a:rPr kumimoji="0" lang="en-US" altLang="en-US" sz="900" b="0" i="1" u="none" strike="noStrike" cap="none" normalizeH="0" baseline="0" dirty="0">
                <a:ln>
                  <a:noFill/>
                </a:ln>
                <a:solidFill>
                  <a:srgbClr val="808080"/>
                </a:solidFill>
                <a:effectLst/>
                <a:latin typeface="JetBrains Mono"/>
              </a:rPr>
              <a:t>    # print progress</a:t>
            </a:r>
            <a:br>
              <a:rPr kumimoji="0" lang="en-US" altLang="en-US" sz="900" b="0" i="1" u="none" strike="noStrike" cap="none" normalizeH="0" baseline="0" dirty="0">
                <a:ln>
                  <a:noFill/>
                </a:ln>
                <a:solidFill>
                  <a:srgbClr val="808080"/>
                </a:solidFill>
                <a:effectLst/>
                <a:latin typeface="JetBrains Mono"/>
              </a:rPr>
            </a:br>
            <a:r>
              <a:rPr kumimoji="0" lang="en-US" altLang="en-US" sz="900" b="0" i="1" u="none" strike="noStrike" cap="none" normalizeH="0" baseline="0" dirty="0">
                <a:ln>
                  <a:noFill/>
                </a:ln>
                <a:solidFill>
                  <a:srgbClr val="808080"/>
                </a:solidFill>
                <a:effectLst/>
                <a:latin typeface="JetBrains Mono"/>
              </a:rPr>
              <a:t>    </a:t>
            </a:r>
            <a:r>
              <a:rPr kumimoji="0" lang="en-US" altLang="en-US" sz="900" b="1" i="0" u="none" strike="noStrike" cap="none" normalizeH="0" baseline="0" dirty="0">
                <a:ln>
                  <a:noFill/>
                </a:ln>
                <a:solidFill>
                  <a:srgbClr val="000080"/>
                </a:solidFill>
                <a:effectLst/>
                <a:latin typeface="JetBrains Mono"/>
              </a:rPr>
              <a:t>if </a:t>
            </a:r>
            <a:r>
              <a:rPr kumimoji="0" lang="en-US" altLang="en-US" sz="900" b="0" i="0" u="none" strike="noStrike" cap="none" normalizeH="0" baseline="0" dirty="0" err="1">
                <a:ln>
                  <a:noFill/>
                </a:ln>
                <a:solidFill>
                  <a:srgbClr val="000000"/>
                </a:solidFill>
                <a:effectLst/>
                <a:latin typeface="JetBrains Mono"/>
              </a:rPr>
              <a:t>i</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a:ln>
                  <a:noFill/>
                </a:ln>
                <a:solidFill>
                  <a:srgbClr val="0000FF"/>
                </a:solidFill>
                <a:effectLst/>
                <a:latin typeface="JetBrains Mono"/>
              </a:rPr>
              <a:t>10000 </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0000FF"/>
                </a:solidFill>
                <a:effectLst/>
                <a:latin typeface="JetBrains Mono"/>
              </a:rPr>
              <a:t>0</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000080"/>
                </a:solidFill>
                <a:effectLst/>
                <a:latin typeface="JetBrains Mono"/>
              </a:rPr>
              <a:t>print</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err="1">
                <a:ln>
                  <a:noFill/>
                </a:ln>
                <a:solidFill>
                  <a:srgbClr val="000000"/>
                </a:solidFill>
                <a:effectLst/>
                <a:latin typeface="JetBrains Mono"/>
              </a:rPr>
              <a:t>i</a:t>
            </a:r>
            <a:r>
              <a:rPr kumimoji="0" lang="en-US" altLang="en-US" sz="900" b="0" i="0" u="none" strike="noStrike" cap="none" normalizeH="0" baseline="0" dirty="0">
                <a:ln>
                  <a:noFill/>
                </a:ln>
                <a:solidFill>
                  <a:srgbClr val="000000"/>
                </a:solidFill>
                <a:effectLst/>
                <a:latin typeface="JetBrains Mono"/>
              </a:rPr>
              <a:t>, m, b)</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80"/>
                </a:solidFill>
                <a:effectLst/>
                <a:latin typeface="JetBrains Mono"/>
              </a:rPr>
              <a:t>print</a:t>
            </a:r>
            <a:r>
              <a:rPr kumimoji="0" lang="en-US" altLang="en-US" sz="900" b="0" i="0" u="none" strike="noStrike" cap="none" normalizeH="0" baseline="0" dirty="0">
                <a:ln>
                  <a:noFill/>
                </a:ln>
                <a:solidFill>
                  <a:srgbClr val="000000"/>
                </a:solidFill>
                <a:effectLst/>
                <a:latin typeface="JetBrains Mono"/>
              </a:rPr>
              <a:t>(m, b)</a:t>
            </a:r>
            <a:endParaRPr kumimoji="0" lang="en-US" altLang="en-US" b="0" i="0" u="none" strike="noStrike" cap="none" normalizeH="0" baseline="0" dirty="0">
              <a:ln>
                <a:noFill/>
              </a:ln>
              <a:solidFill>
                <a:schemeClr val="tx1"/>
              </a:solidFill>
              <a:effectLst/>
              <a:latin typeface="Arial" panose="020B0604020202020204" pitchFamily="34" charset="0"/>
            </a:endParaRPr>
          </a:p>
        </p:txBody>
      </p:sp>
      <p:cxnSp>
        <p:nvCxnSpPr>
          <p:cNvPr id="4" name="Straight Arrow Connector 3">
            <a:extLst>
              <a:ext uri="{FF2B5EF4-FFF2-40B4-BE49-F238E27FC236}">
                <a16:creationId xmlns:a16="http://schemas.microsoft.com/office/drawing/2014/main" id="{6EC52A60-6D47-3E91-129A-C25FCD195B95}"/>
              </a:ext>
            </a:extLst>
          </p:cNvPr>
          <p:cNvCxnSpPr>
            <a:cxnSpLocks/>
          </p:cNvCxnSpPr>
          <p:nvPr/>
        </p:nvCxnSpPr>
        <p:spPr>
          <a:xfrm>
            <a:off x="5104272" y="4403623"/>
            <a:ext cx="991728"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14454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2711B-08E2-2C51-6DEA-9EA1A5CFF789}"/>
              </a:ext>
            </a:extLst>
          </p:cNvPr>
          <p:cNvSpPr>
            <a:spLocks noGrp="1"/>
          </p:cNvSpPr>
          <p:nvPr>
            <p:ph type="title"/>
          </p:nvPr>
        </p:nvSpPr>
        <p:spPr/>
        <p:txBody>
          <a:bodyPr/>
          <a:lstStyle/>
          <a:p>
            <a:r>
              <a:rPr lang="en-US" dirty="0"/>
              <a:t>Why Stochastic Gradient Descent? </a:t>
            </a:r>
          </a:p>
        </p:txBody>
      </p:sp>
      <p:sp>
        <p:nvSpPr>
          <p:cNvPr id="3" name="Content Placeholder 2">
            <a:extLst>
              <a:ext uri="{FF2B5EF4-FFF2-40B4-BE49-F238E27FC236}">
                <a16:creationId xmlns:a16="http://schemas.microsoft.com/office/drawing/2014/main" id="{32CD41B6-EEDC-9FF2-8922-2BDDEBB5CFE9}"/>
              </a:ext>
            </a:extLst>
          </p:cNvPr>
          <p:cNvSpPr>
            <a:spLocks noGrp="1"/>
          </p:cNvSpPr>
          <p:nvPr>
            <p:ph sz="quarter" idx="10"/>
          </p:nvPr>
        </p:nvSpPr>
        <p:spPr>
          <a:xfrm>
            <a:off x="539496" y="1435607"/>
            <a:ext cx="6555571" cy="5151459"/>
          </a:xfrm>
        </p:spPr>
        <p:txBody>
          <a:bodyPr>
            <a:normAutofit/>
          </a:bodyPr>
          <a:lstStyle/>
          <a:p>
            <a:r>
              <a:rPr lang="en-US" b="1" dirty="0"/>
              <a:t>Why use only part of the data on each iteration? </a:t>
            </a:r>
          </a:p>
          <a:p>
            <a:r>
              <a:rPr lang="en-US" dirty="0"/>
              <a:t>It reduces computation significantly, as each iteration does not have to traverse the entire training dataset but only part of it. </a:t>
            </a:r>
          </a:p>
          <a:p>
            <a:r>
              <a:rPr lang="en-US" dirty="0"/>
              <a:t>It prevents getting stuck in the first local minimum found and finds a better fit. </a:t>
            </a:r>
          </a:p>
          <a:p>
            <a:r>
              <a:rPr lang="en-US" dirty="0"/>
              <a:t>It reduces overfitting, as exposing the training algorithm to only part of the data on each iteration keeps changing the loss landscape so it does not settle in the global minimum (overfitting is discussed later). </a:t>
            </a:r>
          </a:p>
        </p:txBody>
      </p:sp>
      <p:pic>
        <p:nvPicPr>
          <p:cNvPr id="4" name="Picture 3">
            <a:extLst>
              <a:ext uri="{FF2B5EF4-FFF2-40B4-BE49-F238E27FC236}">
                <a16:creationId xmlns:a16="http://schemas.microsoft.com/office/drawing/2014/main" id="{E07C8EC0-ECA6-F5EB-5AA3-A7B54FA810F0}"/>
              </a:ext>
            </a:extLst>
          </p:cNvPr>
          <p:cNvPicPr>
            <a:picLocks noChangeAspect="1"/>
          </p:cNvPicPr>
          <p:nvPr/>
        </p:nvPicPr>
        <p:blipFill>
          <a:blip r:embed="rId2"/>
          <a:stretch>
            <a:fillRect/>
          </a:stretch>
        </p:blipFill>
        <p:spPr>
          <a:xfrm>
            <a:off x="7358623" y="1435607"/>
            <a:ext cx="4022695" cy="2679193"/>
          </a:xfrm>
          <a:prstGeom prst="rect">
            <a:avLst/>
          </a:prstGeom>
        </p:spPr>
      </p:pic>
    </p:spTree>
    <p:extLst>
      <p:ext uri="{BB962C8B-B14F-4D97-AF65-F5344CB8AC3E}">
        <p14:creationId xmlns:p14="http://schemas.microsoft.com/office/powerpoint/2010/main" val="16140348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3858A-D645-4189-83B7-BA9835498CF1}"/>
              </a:ext>
            </a:extLst>
          </p:cNvPr>
          <p:cNvSpPr>
            <a:spLocks noGrp="1"/>
          </p:cNvSpPr>
          <p:nvPr>
            <p:ph type="title"/>
          </p:nvPr>
        </p:nvSpPr>
        <p:spPr/>
        <p:txBody>
          <a:bodyPr>
            <a:normAutofit fontScale="90000"/>
          </a:bodyPr>
          <a:lstStyle/>
          <a:p>
            <a:r>
              <a:rPr lang="en-US"/>
              <a:t>Is Finding the Global Minimum the Objective? </a:t>
            </a:r>
          </a:p>
        </p:txBody>
      </p:sp>
      <p:sp>
        <p:nvSpPr>
          <p:cNvPr id="6" name="Content Placeholder 5">
            <a:extLst>
              <a:ext uri="{FF2B5EF4-FFF2-40B4-BE49-F238E27FC236}">
                <a16:creationId xmlns:a16="http://schemas.microsoft.com/office/drawing/2014/main" id="{5EE7130C-00EF-4BF2-9020-440D6FC88E1D}"/>
              </a:ext>
            </a:extLst>
          </p:cNvPr>
          <p:cNvSpPr>
            <a:spLocks noGrp="1"/>
          </p:cNvSpPr>
          <p:nvPr>
            <p:ph sz="quarter" idx="10"/>
          </p:nvPr>
        </p:nvSpPr>
        <p:spPr>
          <a:xfrm>
            <a:off x="539496" y="1435608"/>
            <a:ext cx="6021725" cy="4895676"/>
          </a:xfrm>
        </p:spPr>
        <p:txBody>
          <a:bodyPr>
            <a:normAutofit fontScale="92500" lnSpcReduction="20000"/>
          </a:bodyPr>
          <a:lstStyle/>
          <a:p>
            <a:r>
              <a:rPr lang="en-US" b="1" dirty="0"/>
              <a:t>Pulling back, is finding the loss global minimum the focal objective? </a:t>
            </a:r>
          </a:p>
          <a:p>
            <a:pPr marL="285750" indent="-285750">
              <a:buFont typeface="Arial" panose="020B0604020202020204" pitchFamily="34" charset="0"/>
              <a:buChar char="•"/>
            </a:pPr>
            <a:r>
              <a:rPr lang="en-US" dirty="0"/>
              <a:t>For pure optimization problems (e.g. traveling salesman), yes! We want to minimize or maximize an objective. </a:t>
            </a:r>
          </a:p>
          <a:p>
            <a:pPr marL="285750" indent="-285750">
              <a:buFont typeface="Arial" panose="020B0604020202020204" pitchFamily="34" charset="0"/>
              <a:buChar char="•"/>
            </a:pPr>
            <a:r>
              <a:rPr lang="en-US" dirty="0"/>
              <a:t>But for machine learning, the global minimum is usually not useful in practice and may cause overfitting. </a:t>
            </a:r>
          </a:p>
          <a:p>
            <a:r>
              <a:rPr lang="en-US" b="1" dirty="0"/>
              <a:t>In machine learning (especially neural networks), we often settle for a “good enough” local minima that performs well with our testing data.</a:t>
            </a:r>
          </a:p>
          <a:p>
            <a:r>
              <a:rPr lang="en-US" dirty="0"/>
              <a:t>We will cover neural networks and machine learning evaluation later. </a:t>
            </a:r>
          </a:p>
        </p:txBody>
      </p:sp>
      <p:sp>
        <p:nvSpPr>
          <p:cNvPr id="15" name="TextBox 14">
            <a:extLst>
              <a:ext uri="{FF2B5EF4-FFF2-40B4-BE49-F238E27FC236}">
                <a16:creationId xmlns:a16="http://schemas.microsoft.com/office/drawing/2014/main" id="{00F93FC4-3C96-4045-926B-B77F162CE7F0}"/>
              </a:ext>
            </a:extLst>
          </p:cNvPr>
          <p:cNvSpPr txBox="1"/>
          <p:nvPr/>
        </p:nvSpPr>
        <p:spPr>
          <a:xfrm>
            <a:off x="240632" y="6581001"/>
            <a:ext cx="11373852" cy="276999"/>
          </a:xfrm>
          <a:prstGeom prst="rect">
            <a:avLst/>
          </a:prstGeom>
          <a:noFill/>
        </p:spPr>
        <p:txBody>
          <a:bodyPr wrap="square">
            <a:spAutoFit/>
          </a:bodyPr>
          <a:lstStyle/>
          <a:p>
            <a:r>
              <a:rPr lang="en-US" sz="1200"/>
              <a:t>[1] </a:t>
            </a:r>
            <a:r>
              <a:rPr lang="en-US" sz="1200" err="1"/>
              <a:t>Choromanska</a:t>
            </a:r>
            <a:r>
              <a:rPr lang="en-US" sz="1200"/>
              <a:t>, Anna &amp; </a:t>
            </a:r>
            <a:r>
              <a:rPr lang="en-US" sz="1200" err="1"/>
              <a:t>Henaff</a:t>
            </a:r>
            <a:r>
              <a:rPr lang="en-US" sz="1200"/>
              <a:t>, Mikael &amp; Mathieu, Michael &amp; Ben </a:t>
            </a:r>
            <a:r>
              <a:rPr lang="en-US" sz="1200" err="1"/>
              <a:t>Arous</a:t>
            </a:r>
            <a:r>
              <a:rPr lang="en-US" sz="1200"/>
              <a:t>, Gerard &amp; </a:t>
            </a:r>
            <a:r>
              <a:rPr lang="en-US" sz="1200" err="1"/>
              <a:t>Lecun</a:t>
            </a:r>
            <a:r>
              <a:rPr lang="en-US" sz="1200"/>
              <a:t>, Yann. (2014). The Loss Surface of Multilayer Networks. </a:t>
            </a:r>
          </a:p>
        </p:txBody>
      </p:sp>
      <p:pic>
        <p:nvPicPr>
          <p:cNvPr id="12" name="Picture 11">
            <a:extLst>
              <a:ext uri="{FF2B5EF4-FFF2-40B4-BE49-F238E27FC236}">
                <a16:creationId xmlns:a16="http://schemas.microsoft.com/office/drawing/2014/main" id="{C97F4158-0708-4290-8A61-48E2BEEB90F7}"/>
              </a:ext>
            </a:extLst>
          </p:cNvPr>
          <p:cNvPicPr>
            <a:picLocks noChangeAspect="1"/>
          </p:cNvPicPr>
          <p:nvPr/>
        </p:nvPicPr>
        <p:blipFill>
          <a:blip r:embed="rId2"/>
          <a:stretch>
            <a:fillRect/>
          </a:stretch>
        </p:blipFill>
        <p:spPr>
          <a:xfrm>
            <a:off x="6979502" y="1490434"/>
            <a:ext cx="4553585" cy="32675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6" name="TextBox 15">
            <a:extLst>
              <a:ext uri="{FF2B5EF4-FFF2-40B4-BE49-F238E27FC236}">
                <a16:creationId xmlns:a16="http://schemas.microsoft.com/office/drawing/2014/main" id="{A61546BA-555F-4588-B576-20BAF8A898EB}"/>
              </a:ext>
            </a:extLst>
          </p:cNvPr>
          <p:cNvSpPr txBox="1"/>
          <p:nvPr/>
        </p:nvSpPr>
        <p:spPr>
          <a:xfrm>
            <a:off x="6940884" y="4882147"/>
            <a:ext cx="4673600" cy="914400"/>
          </a:xfrm>
          <a:prstGeom prst="rect">
            <a:avLst/>
          </a:prstGeom>
        </p:spPr>
        <p:txBody>
          <a:bodyPr vert="horz" wrap="square" lIns="91440" tIns="45720" rIns="91440" bIns="45720" rtlCol="0">
            <a:normAutofit fontScale="70000" lnSpcReduction="20000"/>
          </a:bodyPr>
          <a:lstStyle/>
          <a:p>
            <a:pPr algn="l">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Anna </a:t>
            </a:r>
            <a:r>
              <a:rPr lang="en-US" sz="1600" i="1" dirty="0" err="1">
                <a:solidFill>
                  <a:prstClr val="black">
                    <a:lumMod val="75000"/>
                    <a:lumOff val="25000"/>
                  </a:prstClr>
                </a:solidFill>
                <a:latin typeface="Segoe UI" panose="020B0502040204020203" pitchFamily="34" charset="0"/>
                <a:cs typeface="Segoe UI" panose="020B0502040204020203" pitchFamily="34" charset="0"/>
              </a:rPr>
              <a:t>Choromanska</a:t>
            </a:r>
            <a:r>
              <a:rPr lang="en-US" sz="1600" i="1" dirty="0">
                <a:solidFill>
                  <a:prstClr val="black">
                    <a:lumMod val="75000"/>
                    <a:lumOff val="25000"/>
                  </a:prstClr>
                </a:solidFill>
                <a:latin typeface="Segoe UI" panose="020B0502040204020203" pitchFamily="34" charset="0"/>
                <a:cs typeface="Segoe UI" panose="020B0502040204020203" pitchFamily="34" charset="0"/>
              </a:rPr>
              <a:t> et al. suggest that neural networks do not warrant finding the global minimum, but rather an acceptable local minimum.</a:t>
            </a:r>
          </a:p>
          <a:p>
            <a:pPr algn="l">
              <a:spcAft>
                <a:spcPts val="2000"/>
              </a:spcAft>
            </a:pPr>
            <a:r>
              <a:rPr lang="en-US" sz="1600" dirty="0">
                <a:hlinkClick r:id="rId3"/>
              </a:rPr>
              <a:t>https://arxiv.org/pdf/1412.0233v3.pdf</a:t>
            </a:r>
            <a:endParaRPr lang="en-US" sz="1600" i="1"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17" name="Rectangle 16">
            <a:extLst>
              <a:ext uri="{FF2B5EF4-FFF2-40B4-BE49-F238E27FC236}">
                <a16:creationId xmlns:a16="http://schemas.microsoft.com/office/drawing/2014/main" id="{B6568122-8B53-4789-8556-84AF46930DE0}"/>
              </a:ext>
            </a:extLst>
          </p:cNvPr>
          <p:cNvSpPr/>
          <p:nvPr/>
        </p:nvSpPr>
        <p:spPr>
          <a:xfrm>
            <a:off x="515650" y="4339932"/>
            <a:ext cx="6069416" cy="1082460"/>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882340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4D98DC4-2B6D-45AA-9477-75126F8E1609}"/>
                  </a:ext>
                </a:extLst>
              </p:cNvPr>
              <p:cNvSpPr>
                <a:spLocks noGrp="1"/>
              </p:cNvSpPr>
              <p:nvPr>
                <p:ph sz="half" idx="2"/>
              </p:nvPr>
            </p:nvSpPr>
            <p:spPr>
              <a:xfrm>
                <a:off x="546749" y="1431014"/>
                <a:ext cx="6295840" cy="5118761"/>
              </a:xfrm>
            </p:spPr>
            <p:txBody>
              <a:bodyPr/>
              <a:lstStyle/>
              <a:p>
                <a:pPr marL="0" indent="0">
                  <a:buNone/>
                </a:pPr>
                <a:r>
                  <a:rPr lang="en-US" dirty="0"/>
                  <a:t>Take </a:t>
                </a:r>
                <a14:m>
                  <m:oMath xmlns:m="http://schemas.openxmlformats.org/officeDocument/2006/math">
                    <m:r>
                      <a:rPr lang="en-US" i="1" smtClean="0">
                        <a:latin typeface="Cambria Math" panose="02040503050406030204" pitchFamily="18" charset="0"/>
                      </a:rPr>
                      <m:t>𝑥</m:t>
                    </m:r>
                    <m:r>
                      <a:rPr lang="en-US" i="0" smtClean="0">
                        <a:latin typeface="Cambria Math" panose="02040503050406030204" pitchFamily="18" charset="0"/>
                      </a:rPr>
                      <m:t>=2</m:t>
                    </m:r>
                  </m:oMath>
                </a14:m>
                <a:r>
                  <a:rPr lang="en-US" dirty="0"/>
                  <a:t> and a nearby value </a:t>
                </a:r>
                <a14:m>
                  <m:oMath xmlns:m="http://schemas.openxmlformats.org/officeDocument/2006/math">
                    <m:r>
                      <a:rPr lang="en-US" i="1" dirty="0" smtClean="0">
                        <a:latin typeface="Cambria Math" panose="02040503050406030204" pitchFamily="18" charset="0"/>
                      </a:rPr>
                      <m:t>𝑥</m:t>
                    </m:r>
                    <m:r>
                      <a:rPr lang="en-US" i="0" dirty="0">
                        <a:latin typeface="Cambria Math" panose="02040503050406030204" pitchFamily="18" charset="0"/>
                      </a:rPr>
                      <m:t>=2.1</m:t>
                    </m:r>
                    <m:r>
                      <a:rPr lang="en-US" b="0" i="0" dirty="0" smtClean="0">
                        <a:latin typeface="Cambria Math" panose="02040503050406030204" pitchFamily="18" charset="0"/>
                      </a:rPr>
                      <m:t>. </m:t>
                    </m:r>
                  </m:oMath>
                </a14:m>
                <a:endParaRPr lang="en-US" b="0" dirty="0"/>
              </a:p>
              <a:p>
                <a:pPr marL="0" indent="0">
                  <a:buNone/>
                </a:pPr>
                <a:r>
                  <a:rPr lang="en-US" dirty="0"/>
                  <a:t>When passed to the function </a:t>
                </a:r>
                <a14:m>
                  <m:oMath xmlns:m="http://schemas.openxmlformats.org/officeDocument/2006/math">
                    <m:r>
                      <a:rPr lang="en-US" i="1" smtClean="0">
                        <a:latin typeface="Cambria Math" panose="02040503050406030204" pitchFamily="18" charset="0"/>
                      </a:rPr>
                      <m:t>𝑓</m:t>
                    </m:r>
                    <m:d>
                      <m:dPr>
                        <m:ctrlPr>
                          <a:rPr lang="en-US" i="1" smtClean="0">
                            <a:solidFill>
                              <a:srgbClr val="836967"/>
                            </a:solidFill>
                            <a:latin typeface="Cambria Math" panose="02040503050406030204" pitchFamily="18" charset="0"/>
                          </a:rPr>
                        </m:ctrlPr>
                      </m:dPr>
                      <m:e>
                        <m:r>
                          <a:rPr lang="en-US" i="1" smtClean="0">
                            <a:latin typeface="Cambria Math" panose="02040503050406030204" pitchFamily="18" charset="0"/>
                          </a:rPr>
                          <m:t>𝑥</m:t>
                        </m:r>
                      </m:e>
                    </m:d>
                    <m:r>
                      <a:rPr lang="en-US" i="0" smtClean="0">
                        <a:latin typeface="Cambria Math" panose="02040503050406030204" pitchFamily="18" charset="0"/>
                      </a:rPr>
                      <m:t>=</m:t>
                    </m:r>
                    <m:sSup>
                      <m:sSupPr>
                        <m:ctrlPr>
                          <a:rPr lang="en-US" i="1" smtClean="0">
                            <a:solidFill>
                              <a:srgbClr val="836967"/>
                            </a:solidFill>
                            <a:latin typeface="Cambria Math" panose="02040503050406030204" pitchFamily="18" charset="0"/>
                          </a:rPr>
                        </m:ctrlPr>
                      </m:sSupPr>
                      <m:e>
                        <m:r>
                          <a:rPr lang="en-US" i="1" smtClean="0">
                            <a:latin typeface="Cambria Math" panose="02040503050406030204" pitchFamily="18" charset="0"/>
                          </a:rPr>
                          <m:t>𝑥</m:t>
                        </m:r>
                      </m:e>
                      <m:sup>
                        <m:r>
                          <a:rPr lang="en-US" i="0" smtClean="0">
                            <a:latin typeface="Cambria Math" panose="02040503050406030204" pitchFamily="18" charset="0"/>
                          </a:rPr>
                          <m:t>2</m:t>
                        </m:r>
                      </m:sup>
                    </m:sSup>
                  </m:oMath>
                </a14:m>
                <a:r>
                  <a:rPr lang="en-US" dirty="0"/>
                  <a:t> these two x-values will yield the following values. </a:t>
                </a:r>
              </a:p>
              <a:p>
                <a:pPr marL="0" indent="0">
                  <a:buNone/>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𝒇</m:t>
                      </m:r>
                      <m:d>
                        <m:dPr>
                          <m:ctrlPr>
                            <a:rPr lang="en-US" b="1" i="1" dirty="0" smtClean="0">
                              <a:solidFill>
                                <a:srgbClr val="836967"/>
                              </a:solidFill>
                              <a:latin typeface="Cambria Math" panose="02040503050406030204" pitchFamily="18" charset="0"/>
                            </a:rPr>
                          </m:ctrlPr>
                        </m:dPr>
                        <m:e>
                          <m:r>
                            <a:rPr lang="en-US" b="1" i="1" dirty="0" smtClean="0">
                              <a:latin typeface="Cambria Math" panose="02040503050406030204" pitchFamily="18" charset="0"/>
                            </a:rPr>
                            <m:t>𝒙</m:t>
                          </m:r>
                        </m:e>
                      </m:d>
                      <m:r>
                        <a:rPr lang="en-US" b="1" i="0" dirty="0" smtClean="0">
                          <a:latin typeface="Cambria Math" panose="02040503050406030204" pitchFamily="18" charset="0"/>
                        </a:rPr>
                        <m:t>=</m:t>
                      </m:r>
                      <m:sSup>
                        <m:sSupPr>
                          <m:ctrlPr>
                            <a:rPr lang="en-US" b="1" i="1" dirty="0" smtClean="0">
                              <a:solidFill>
                                <a:srgbClr val="836967"/>
                              </a:solidFill>
                              <a:latin typeface="Cambria Math" panose="02040503050406030204" pitchFamily="18" charset="0"/>
                            </a:rPr>
                          </m:ctrlPr>
                        </m:sSupPr>
                        <m:e>
                          <m:r>
                            <a:rPr lang="en-US" b="1" i="1" dirty="0" smtClean="0">
                              <a:latin typeface="Cambria Math" panose="02040503050406030204" pitchFamily="18" charset="0"/>
                            </a:rPr>
                            <m:t>𝒙</m:t>
                          </m:r>
                        </m:e>
                        <m:sup>
                          <m:r>
                            <a:rPr lang="en-US" b="1" i="0" dirty="0" smtClean="0">
                              <a:latin typeface="Cambria Math" panose="02040503050406030204" pitchFamily="18" charset="0"/>
                            </a:rPr>
                            <m:t>𝟐</m:t>
                          </m:r>
                        </m:sup>
                      </m:sSup>
                    </m:oMath>
                  </m:oMathPara>
                </a14:m>
                <a:endParaRPr lang="en-US" b="1" dirty="0"/>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𝑓</m:t>
                      </m:r>
                      <m:d>
                        <m:dPr>
                          <m:ctrlPr>
                            <a:rPr lang="en-US" i="1" dirty="0" smtClean="0">
                              <a:solidFill>
                                <a:srgbClr val="836967"/>
                              </a:solidFill>
                              <a:latin typeface="Cambria Math" panose="02040503050406030204" pitchFamily="18" charset="0"/>
                            </a:rPr>
                          </m:ctrlPr>
                        </m:dPr>
                        <m:e>
                          <m:r>
                            <a:rPr lang="en-US" i="0" dirty="0" smtClean="0">
                              <a:latin typeface="Cambria Math" panose="02040503050406030204" pitchFamily="18" charset="0"/>
                            </a:rPr>
                            <m:t>2</m:t>
                          </m:r>
                        </m:e>
                      </m:d>
                      <m:r>
                        <a:rPr lang="en-US" i="0" dirty="0" smtClean="0">
                          <a:latin typeface="Cambria Math" panose="02040503050406030204" pitchFamily="18" charset="0"/>
                        </a:rPr>
                        <m:t>=4</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𝑓</m:t>
                      </m:r>
                      <m:d>
                        <m:dPr>
                          <m:ctrlPr>
                            <a:rPr lang="en-US" i="1" dirty="0" smtClean="0">
                              <a:solidFill>
                                <a:srgbClr val="836967"/>
                              </a:solidFill>
                              <a:latin typeface="Cambria Math" panose="02040503050406030204" pitchFamily="18" charset="0"/>
                            </a:rPr>
                          </m:ctrlPr>
                        </m:dPr>
                        <m:e>
                          <m:r>
                            <a:rPr lang="en-US" i="0" dirty="0" smtClean="0">
                              <a:latin typeface="Cambria Math" panose="02040503050406030204" pitchFamily="18" charset="0"/>
                            </a:rPr>
                            <m:t>2.1</m:t>
                          </m:r>
                        </m:e>
                      </m:d>
                      <m:r>
                        <a:rPr lang="en-US" i="0" dirty="0" smtClean="0">
                          <a:latin typeface="Cambria Math" panose="02040503050406030204" pitchFamily="18" charset="0"/>
                        </a:rPr>
                        <m:t>=4.41</m:t>
                      </m:r>
                    </m:oMath>
                  </m:oMathPara>
                </a14:m>
                <a:endParaRPr lang="en-US" dirty="0"/>
              </a:p>
              <a:p>
                <a:pPr marL="0" indent="0">
                  <a:buNone/>
                </a:pPr>
                <a:r>
                  <a:rPr lang="en-US" dirty="0"/>
                  <a:t>The resulting line that passes through these two points has a slope of 4.41. </a:t>
                </a:r>
              </a:p>
              <a:p>
                <a:pPr marL="0" indent="0">
                  <a:buNone/>
                </a:pPr>
                <a:r>
                  <a:rPr lang="en-US" dirty="0"/>
                  <a:t>You can quickly calculate the slope between two points using the simple rise-over-run formula.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𝑚</m:t>
                      </m:r>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𝑦</m:t>
                              </m:r>
                            </m:e>
                            <m:sub>
                              <m:r>
                                <a:rPr lang="en-US" i="0" dirty="0">
                                  <a:latin typeface="Cambria Math" panose="02040503050406030204" pitchFamily="18" charset="0"/>
                                </a:rPr>
                                <m:t>2</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𝑦</m:t>
                              </m:r>
                            </m:e>
                            <m:sub>
                              <m:r>
                                <a:rPr lang="en-US" i="0" dirty="0">
                                  <a:latin typeface="Cambria Math" panose="02040503050406030204" pitchFamily="18" charset="0"/>
                                </a:rPr>
                                <m:t>1</m:t>
                              </m:r>
                            </m:sub>
                          </m:sSub>
                        </m:num>
                        <m:den>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0" dirty="0">
                                  <a:latin typeface="Cambria Math" panose="02040503050406030204" pitchFamily="18" charset="0"/>
                                </a:rPr>
                                <m:t>2</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0" dirty="0">
                                  <a:latin typeface="Cambria Math" panose="02040503050406030204" pitchFamily="18" charset="0"/>
                                </a:rPr>
                                <m:t>1</m:t>
                              </m:r>
                            </m:sub>
                          </m:sSub>
                        </m:den>
                      </m:f>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r>
                            <a:rPr lang="en-US" i="0" dirty="0">
                              <a:latin typeface="Cambria Math" panose="02040503050406030204" pitchFamily="18" charset="0"/>
                            </a:rPr>
                            <m:t>4.41−4</m:t>
                          </m:r>
                        </m:num>
                        <m:den>
                          <m:r>
                            <a:rPr lang="en-US" i="0" dirty="0">
                              <a:latin typeface="Cambria Math" panose="02040503050406030204" pitchFamily="18" charset="0"/>
                            </a:rPr>
                            <m:t>2</m:t>
                          </m:r>
                          <m:r>
                            <a:rPr lang="en-US" b="0" i="0" dirty="0" smtClean="0">
                              <a:latin typeface="Cambria Math" panose="02040503050406030204" pitchFamily="18" charset="0"/>
                            </a:rPr>
                            <m:t>.</m:t>
                          </m:r>
                          <m:r>
                            <a:rPr lang="en-US" i="0" dirty="0">
                              <a:latin typeface="Cambria Math" panose="02040503050406030204" pitchFamily="18" charset="0"/>
                            </a:rPr>
                            <m:t>1−2</m:t>
                          </m:r>
                        </m:den>
                      </m:f>
                      <m:r>
                        <a:rPr lang="en-US" i="0" dirty="0">
                          <a:latin typeface="Cambria Math" panose="02040503050406030204" pitchFamily="18" charset="0"/>
                        </a:rPr>
                        <m:t>=4</m:t>
                      </m:r>
                      <m:r>
                        <a:rPr lang="en-US" b="0" i="0" dirty="0" smtClean="0">
                          <a:latin typeface="Cambria Math" panose="02040503050406030204" pitchFamily="18" charset="0"/>
                        </a:rPr>
                        <m:t>.</m:t>
                      </m:r>
                      <m:r>
                        <a:rPr lang="en-US" i="0" dirty="0">
                          <a:latin typeface="Cambria Math" panose="02040503050406030204" pitchFamily="18" charset="0"/>
                        </a:rPr>
                        <m:t>41</m:t>
                      </m:r>
                    </m:oMath>
                  </m:oMathPara>
                </a14:m>
                <a:endParaRPr lang="en-US" dirty="0"/>
              </a:p>
            </p:txBody>
          </p:sp>
        </mc:Choice>
        <mc:Fallback xmlns="">
          <p:sp>
            <p:nvSpPr>
              <p:cNvPr id="2" name="Content Placeholder 1">
                <a:extLst>
                  <a:ext uri="{FF2B5EF4-FFF2-40B4-BE49-F238E27FC236}">
                    <a16:creationId xmlns:a16="http://schemas.microsoft.com/office/drawing/2014/main" id="{F4D98DC4-2B6D-45AA-9477-75126F8E1609}"/>
                  </a:ext>
                </a:extLst>
              </p:cNvPr>
              <p:cNvSpPr>
                <a:spLocks noGrp="1" noRot="1" noChangeAspect="1" noMove="1" noResize="1" noEditPoints="1" noAdjustHandles="1" noChangeArrowheads="1" noChangeShapeType="1" noTextEdit="1"/>
              </p:cNvSpPr>
              <p:nvPr>
                <p:ph sz="half" idx="2"/>
              </p:nvPr>
            </p:nvSpPr>
            <p:spPr>
              <a:xfrm>
                <a:off x="546749" y="1431014"/>
                <a:ext cx="6295840" cy="5118761"/>
              </a:xfrm>
              <a:blipFill>
                <a:blip r:embed="rId2"/>
                <a:stretch>
                  <a:fillRect l="-872" t="-1549" r="-1357"/>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4CE58D1-0DDA-465A-8CF5-FB1D6F485253}"/>
              </a:ext>
            </a:extLst>
          </p:cNvPr>
          <p:cNvSpPr>
            <a:spLocks noGrp="1"/>
          </p:cNvSpPr>
          <p:nvPr>
            <p:ph type="title"/>
          </p:nvPr>
        </p:nvSpPr>
        <p:spPr/>
        <p:txBody>
          <a:bodyPr/>
          <a:lstStyle/>
          <a:p>
            <a:r>
              <a:rPr lang="en-US" dirty="0"/>
              <a:t>Derivatives – Measuring “Steepness”</a:t>
            </a:r>
          </a:p>
        </p:txBody>
      </p:sp>
      <p:pic>
        <p:nvPicPr>
          <p:cNvPr id="4" name="Picture 3">
            <a:extLst>
              <a:ext uri="{FF2B5EF4-FFF2-40B4-BE49-F238E27FC236}">
                <a16:creationId xmlns:a16="http://schemas.microsoft.com/office/drawing/2014/main" id="{6AC03B72-A1BC-4039-839B-8AA632086C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906818" y="1489751"/>
            <a:ext cx="3518900" cy="3518900"/>
          </a:xfrm>
          <a:prstGeom prst="rect">
            <a:avLst/>
          </a:prstGeom>
        </p:spPr>
      </p:pic>
      <p:sp>
        <p:nvSpPr>
          <p:cNvPr id="5" name="TextBox 4">
            <a:extLst>
              <a:ext uri="{FF2B5EF4-FFF2-40B4-BE49-F238E27FC236}">
                <a16:creationId xmlns:a16="http://schemas.microsoft.com/office/drawing/2014/main" id="{6A293A80-D039-4D96-9EC1-17EB740DAF32}"/>
              </a:ext>
            </a:extLst>
          </p:cNvPr>
          <p:cNvSpPr txBox="1"/>
          <p:nvPr/>
        </p:nvSpPr>
        <p:spPr>
          <a:xfrm>
            <a:off x="7875141" y="5101119"/>
            <a:ext cx="3518900" cy="923330"/>
          </a:xfrm>
          <a:prstGeom prst="rect">
            <a:avLst/>
          </a:prstGeom>
          <a:noFill/>
        </p:spPr>
        <p:txBody>
          <a:bodyPr wrap="square" rtlCol="0">
            <a:spAutoFit/>
          </a:bodyPr>
          <a:lstStyle/>
          <a:p>
            <a:r>
              <a:rPr lang="en-US" i="1" dirty="0"/>
              <a:t>We can estimate slope at a given point by drawing a line through a close neighboring point. </a:t>
            </a:r>
          </a:p>
        </p:txBody>
      </p:sp>
    </p:spTree>
    <p:extLst>
      <p:ext uri="{BB962C8B-B14F-4D97-AF65-F5344CB8AC3E}">
        <p14:creationId xmlns:p14="http://schemas.microsoft.com/office/powerpoint/2010/main" val="28773920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a:solidFill>
                  <a:schemeClr val="bg1"/>
                </a:solidFill>
              </a:rPr>
              <a:t>EXERCISE 3</a:t>
            </a:r>
            <a:endParaRPr lang="en-US" sz="4400" dirty="0">
              <a:solidFill>
                <a:schemeClr val="bg1"/>
              </a:solidFill>
            </a:endParaRPr>
          </a:p>
        </p:txBody>
      </p:sp>
    </p:spTree>
    <p:extLst>
      <p:ext uri="{BB962C8B-B14F-4D97-AF65-F5344CB8AC3E}">
        <p14:creationId xmlns:p14="http://schemas.microsoft.com/office/powerpoint/2010/main" val="7018620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VI</a:t>
            </a:r>
            <a:br>
              <a:rPr lang="en-US" sz="4400" dirty="0">
                <a:solidFill>
                  <a:schemeClr val="bg1"/>
                </a:solidFill>
              </a:rPr>
            </a:br>
            <a:r>
              <a:rPr lang="en-US" sz="4400" dirty="0">
                <a:solidFill>
                  <a:schemeClr val="bg1"/>
                </a:solidFill>
              </a:rPr>
              <a:t>Backpropagation</a:t>
            </a:r>
          </a:p>
        </p:txBody>
      </p:sp>
    </p:spTree>
    <p:extLst>
      <p:ext uri="{BB962C8B-B14F-4D97-AF65-F5344CB8AC3E}">
        <p14:creationId xmlns:p14="http://schemas.microsoft.com/office/powerpoint/2010/main" val="14678937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A6B80-6DE1-80D8-AF26-673E1F58C645}"/>
              </a:ext>
            </a:extLst>
          </p:cNvPr>
          <p:cNvSpPr>
            <a:spLocks noGrp="1"/>
          </p:cNvSpPr>
          <p:nvPr>
            <p:ph type="title"/>
          </p:nvPr>
        </p:nvSpPr>
        <p:spPr/>
        <p:txBody>
          <a:bodyPr/>
          <a:lstStyle/>
          <a:p>
            <a:r>
              <a:rPr lang="en-US" dirty="0"/>
              <a:t>The Chain Rule </a:t>
            </a:r>
          </a:p>
        </p:txBody>
      </p:sp>
      <p:sp>
        <p:nvSpPr>
          <p:cNvPr id="3" name="Content Placeholder 2">
            <a:extLst>
              <a:ext uri="{FF2B5EF4-FFF2-40B4-BE49-F238E27FC236}">
                <a16:creationId xmlns:a16="http://schemas.microsoft.com/office/drawing/2014/main" id="{FD1B6385-F5A7-3F34-C7D1-E22DEC73A5A4}"/>
              </a:ext>
            </a:extLst>
          </p:cNvPr>
          <p:cNvSpPr>
            <a:spLocks noGrp="1"/>
          </p:cNvSpPr>
          <p:nvPr>
            <p:ph sz="quarter" idx="10"/>
          </p:nvPr>
        </p:nvSpPr>
        <p:spPr>
          <a:xfrm>
            <a:off x="539496" y="1435608"/>
            <a:ext cx="5769864" cy="3977640"/>
          </a:xfrm>
        </p:spPr>
        <p:txBody>
          <a:bodyPr>
            <a:normAutofit lnSpcReduction="10000"/>
          </a:bodyPr>
          <a:lstStyle/>
          <a:p>
            <a:r>
              <a:rPr lang="en-US" b="1" dirty="0"/>
              <a:t>To untangle the weights and biases nested in layers on the neural networks, we are going to have to leverage the chain rule. </a:t>
            </a:r>
          </a:p>
          <a:p>
            <a:r>
              <a:rPr lang="en-US" b="1" dirty="0"/>
              <a:t>The </a:t>
            </a:r>
            <a:r>
              <a:rPr lang="en-US" b="1" dirty="0">
                <a:solidFill>
                  <a:srgbClr val="FF0000"/>
                </a:solidFill>
              </a:rPr>
              <a:t>chain rule</a:t>
            </a:r>
            <a:r>
              <a:rPr lang="en-US" b="1" dirty="0">
                <a:solidFill>
                  <a:schemeClr val="tx1"/>
                </a:solidFill>
              </a:rPr>
              <a:t> is a powerful tool that separates derivatives in nested functions. </a:t>
            </a:r>
          </a:p>
          <a:p>
            <a:r>
              <a:rPr lang="en-US" dirty="0">
                <a:solidFill>
                  <a:schemeClr val="tx1"/>
                </a:solidFill>
              </a:rPr>
              <a:t>Without the chain rule, you would tear your hair out trying to figure how a given weight or bias affects the cost function of our your neural network!</a:t>
            </a:r>
          </a:p>
          <a:p>
            <a:endParaRPr lang="en-US" dirty="0"/>
          </a:p>
        </p:txBody>
      </p:sp>
      <p:pic>
        <p:nvPicPr>
          <p:cNvPr id="1026" name="Picture 2" descr="Free Silver Chain Stock Photo">
            <a:extLst>
              <a:ext uri="{FF2B5EF4-FFF2-40B4-BE49-F238E27FC236}">
                <a16:creationId xmlns:a16="http://schemas.microsoft.com/office/drawing/2014/main" id="{C404E8C6-C79B-5D16-C971-ADE23951ED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1541416"/>
            <a:ext cx="4570733" cy="2573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6828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F100D-FE12-4FD0-4210-E28DE100A7F1}"/>
              </a:ext>
            </a:extLst>
          </p:cNvPr>
          <p:cNvSpPr>
            <a:spLocks noGrp="1"/>
          </p:cNvSpPr>
          <p:nvPr>
            <p:ph type="title"/>
          </p:nvPr>
        </p:nvSpPr>
        <p:spPr/>
        <p:txBody>
          <a:bodyPr/>
          <a:lstStyle/>
          <a:p>
            <a:r>
              <a:rPr lang="en-US" dirty="0"/>
              <a:t>Chain Rule: A Simple Example</a:t>
            </a:r>
          </a:p>
        </p:txBody>
      </p:sp>
      <p:pic>
        <p:nvPicPr>
          <p:cNvPr id="6" name="Graphic 5">
            <a:extLst>
              <a:ext uri="{FF2B5EF4-FFF2-40B4-BE49-F238E27FC236}">
                <a16:creationId xmlns:a16="http://schemas.microsoft.com/office/drawing/2014/main" id="{5D812C83-7ECB-B77B-B9AF-9C350C1662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370383" y="1497060"/>
            <a:ext cx="3091570" cy="3145809"/>
          </a:xfrm>
          <a:prstGeom prst="rect">
            <a:avLst/>
          </a:prstGeom>
        </p:spPr>
      </p:pic>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5D9E44CF-2EE0-DC7F-AFCA-F69C22D5CCDC}"/>
                  </a:ext>
                </a:extLst>
              </p:cNvPr>
              <p:cNvSpPr>
                <a:spLocks noGrp="1"/>
              </p:cNvSpPr>
              <p:nvPr>
                <p:ph sz="quarter" idx="10"/>
              </p:nvPr>
            </p:nvSpPr>
            <p:spPr>
              <a:xfrm>
                <a:off x="539496" y="1435608"/>
                <a:ext cx="5769864" cy="3977640"/>
              </a:xfrm>
            </p:spPr>
            <p:txBody>
              <a:bodyPr/>
              <a:lstStyle/>
              <a:p>
                <a:r>
                  <a:rPr lang="en-US" b="1" dirty="0"/>
                  <a:t>Notice the two functions to the right and notice how function </a:t>
                </a:r>
                <a14:m>
                  <m:oMath xmlns:m="http://schemas.openxmlformats.org/officeDocument/2006/math">
                    <m:r>
                      <a:rPr lang="en-US" b="1" i="1" dirty="0" smtClean="0">
                        <a:latin typeface="Cambria Math" panose="02040503050406030204" pitchFamily="18" charset="0"/>
                      </a:rPr>
                      <m:t>𝒚</m:t>
                    </m:r>
                  </m:oMath>
                </a14:m>
                <a:r>
                  <a:rPr lang="en-US" b="1" dirty="0"/>
                  <a:t> is nested into function </a:t>
                </a:r>
                <a14:m>
                  <m:oMath xmlns:m="http://schemas.openxmlformats.org/officeDocument/2006/math">
                    <m:r>
                      <a:rPr lang="en-US" b="1" i="1" dirty="0" smtClean="0">
                        <a:latin typeface="Cambria Math" panose="02040503050406030204" pitchFamily="18" charset="0"/>
                      </a:rPr>
                      <m:t>𝒛</m:t>
                    </m:r>
                  </m:oMath>
                </a14:m>
                <a:r>
                  <a:rPr lang="en-US" b="1" dirty="0"/>
                  <a:t>. </a:t>
                </a:r>
              </a:p>
              <a:p>
                <a:r>
                  <a:rPr lang="en-US" dirty="0"/>
                  <a:t>We could substitute the expression for </a:t>
                </a:r>
                <a14:m>
                  <m:oMath xmlns:m="http://schemas.openxmlformats.org/officeDocument/2006/math">
                    <m:r>
                      <a:rPr lang="en-US" i="1" dirty="0" smtClean="0">
                        <a:latin typeface="Cambria Math" panose="02040503050406030204" pitchFamily="18" charset="0"/>
                      </a:rPr>
                      <m:t>𝑦</m:t>
                    </m:r>
                  </m:oMath>
                </a14:m>
                <a:r>
                  <a:rPr lang="en-US" dirty="0"/>
                  <a:t> into </a:t>
                </a:r>
                <a14:m>
                  <m:oMath xmlns:m="http://schemas.openxmlformats.org/officeDocument/2006/math">
                    <m:r>
                      <a:rPr lang="en-US" i="1" dirty="0" smtClean="0">
                        <a:latin typeface="Cambria Math" panose="02040503050406030204" pitchFamily="18" charset="0"/>
                      </a:rPr>
                      <m:t>𝑧</m:t>
                    </m:r>
                  </m:oMath>
                </a14:m>
                <a:r>
                  <a:rPr lang="en-US" dirty="0"/>
                  <a:t>.</a:t>
                </a:r>
              </a:p>
              <a:p>
                <a:r>
                  <a:rPr lang="en-US" dirty="0"/>
                  <a:t>And the derivative of </a:t>
                </a:r>
                <a14:m>
                  <m:oMath xmlns:m="http://schemas.openxmlformats.org/officeDocument/2006/math">
                    <m:r>
                      <a:rPr lang="en-US" i="1" dirty="0" smtClean="0">
                        <a:latin typeface="Cambria Math" panose="02040503050406030204" pitchFamily="18" charset="0"/>
                      </a:rPr>
                      <m:t>𝑧</m:t>
                    </m:r>
                  </m:oMath>
                </a14:m>
                <a:r>
                  <a:rPr lang="en-US" dirty="0"/>
                  <a:t> with respect to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 </m:t>
                    </m:r>
                  </m:oMath>
                </a14:m>
                <a:r>
                  <a:rPr lang="en-US" dirty="0"/>
                  <a:t>can be solved accordingly.</a:t>
                </a:r>
              </a:p>
              <a:p>
                <a:endParaRPr lang="en-US" dirty="0"/>
              </a:p>
            </p:txBody>
          </p:sp>
        </mc:Choice>
        <mc:Fallback>
          <p:sp>
            <p:nvSpPr>
              <p:cNvPr id="8" name="Content Placeholder 2">
                <a:extLst>
                  <a:ext uri="{FF2B5EF4-FFF2-40B4-BE49-F238E27FC236}">
                    <a16:creationId xmlns:a16="http://schemas.microsoft.com/office/drawing/2014/main" id="{5D9E44CF-2EE0-DC7F-AFCA-F69C22D5CCDC}"/>
                  </a:ext>
                </a:extLst>
              </p:cNvPr>
              <p:cNvSpPr>
                <a:spLocks noGrp="1" noRot="1" noChangeAspect="1" noMove="1" noResize="1" noEditPoints="1" noAdjustHandles="1" noChangeArrowheads="1" noChangeShapeType="1" noTextEdit="1"/>
              </p:cNvSpPr>
              <p:nvPr>
                <p:ph sz="quarter" idx="10"/>
              </p:nvPr>
            </p:nvSpPr>
            <p:spPr>
              <a:xfrm>
                <a:off x="539496" y="1435608"/>
                <a:ext cx="5769864" cy="3977640"/>
              </a:xfrm>
              <a:blipFill>
                <a:blip r:embed="rId5"/>
                <a:stretch>
                  <a:fillRect l="-879"/>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1665530F-CA82-A8AF-551C-7B73C8DE8E83}"/>
              </a:ext>
            </a:extLst>
          </p:cNvPr>
          <p:cNvSpPr/>
          <p:nvPr/>
        </p:nvSpPr>
        <p:spPr>
          <a:xfrm>
            <a:off x="8057540" y="2829918"/>
            <a:ext cx="3383280" cy="692331"/>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56D9FE1-ADD8-468E-DC2D-2616E90FF47F}"/>
              </a:ext>
            </a:extLst>
          </p:cNvPr>
          <p:cNvSpPr txBox="1"/>
          <p:nvPr/>
        </p:nvSpPr>
        <p:spPr>
          <a:xfrm>
            <a:off x="521207" y="4378619"/>
            <a:ext cx="6100996" cy="2031325"/>
          </a:xfrm>
          <a:prstGeom prst="rect">
            <a:avLst/>
          </a:prstGeom>
          <a:noFill/>
        </p:spPr>
        <p:txBody>
          <a:bodyPr wrap="square">
            <a:spAutoFit/>
          </a:bodyPr>
          <a:lstStyle/>
          <a:p>
            <a:pPr algn="l"/>
            <a:r>
              <a:rPr lang="en-US" b="0" i="0" u="none" strike="noStrike" dirty="0">
                <a:solidFill>
                  <a:srgbClr val="AF00DB"/>
                </a:solidFill>
                <a:effectLst/>
                <a:latin typeface="Consolas" panose="020B0609020204030204" pitchFamily="49" charset="0"/>
                <a:cs typeface="Consolas" panose="020B0609020204030204" pitchFamily="49" charset="0"/>
              </a:rPr>
              <a:t>from</a:t>
            </a:r>
            <a:r>
              <a:rPr lang="en-US" b="0" i="0" u="none" strike="noStrike" dirty="0">
                <a:solidFill>
                  <a:srgbClr val="000000"/>
                </a:solidFill>
                <a:effectLst/>
                <a:latin typeface="Consolas" panose="020B0609020204030204" pitchFamily="49" charset="0"/>
                <a:cs typeface="Consolas" panose="020B0609020204030204" pitchFamily="49" charset="0"/>
              </a:rPr>
              <a:t> </a:t>
            </a:r>
            <a:r>
              <a:rPr lang="en-US" b="0" i="0" u="none" strike="noStrike" dirty="0" err="1">
                <a:solidFill>
                  <a:srgbClr val="000000"/>
                </a:solidFill>
                <a:effectLst/>
                <a:latin typeface="Consolas" panose="020B0609020204030204" pitchFamily="49" charset="0"/>
                <a:cs typeface="Consolas" panose="020B0609020204030204" pitchFamily="49" charset="0"/>
              </a:rPr>
              <a:t>sympy</a:t>
            </a:r>
            <a:r>
              <a:rPr lang="en-US" b="0" i="0" u="none" strike="noStrike" dirty="0">
                <a:solidFill>
                  <a:srgbClr val="000000"/>
                </a:solidFill>
                <a:effectLst/>
                <a:latin typeface="Consolas" panose="020B0609020204030204" pitchFamily="49" charset="0"/>
                <a:cs typeface="Consolas" panose="020B0609020204030204" pitchFamily="49" charset="0"/>
              </a:rPr>
              <a:t> </a:t>
            </a:r>
            <a:r>
              <a:rPr lang="en-US" b="0" i="0" u="none" strike="noStrike" dirty="0">
                <a:solidFill>
                  <a:srgbClr val="AF00DB"/>
                </a:solidFill>
                <a:effectLst/>
                <a:latin typeface="Consolas" panose="020B0609020204030204" pitchFamily="49" charset="0"/>
                <a:cs typeface="Consolas" panose="020B0609020204030204" pitchFamily="49" charset="0"/>
              </a:rPr>
              <a:t>import</a:t>
            </a:r>
            <a:r>
              <a:rPr lang="en-US" b="0" i="0" u="none" strike="noStrike" dirty="0">
                <a:solidFill>
                  <a:srgbClr val="000000"/>
                </a:solidFill>
                <a:effectLst/>
                <a:latin typeface="Consolas" panose="020B0609020204030204" pitchFamily="49" charset="0"/>
                <a:cs typeface="Consolas" panose="020B0609020204030204" pitchFamily="49" charset="0"/>
              </a:rPr>
              <a:t> *</a:t>
            </a:r>
          </a:p>
          <a:p>
            <a:pPr algn="l"/>
            <a:br>
              <a:rPr lang="en-US" b="0" i="0" u="none" strike="noStrike" dirty="0">
                <a:solidFill>
                  <a:srgbClr val="000000"/>
                </a:solidFill>
                <a:effectLst/>
                <a:latin typeface="Consolas" panose="020B0609020204030204" pitchFamily="49" charset="0"/>
                <a:cs typeface="Consolas" panose="020B0609020204030204" pitchFamily="49" charset="0"/>
              </a:rPr>
            </a:br>
            <a:r>
              <a:rPr lang="en-US" b="0" i="0" u="none" strike="noStrike" dirty="0">
                <a:solidFill>
                  <a:srgbClr val="000000"/>
                </a:solidFill>
                <a:effectLst/>
                <a:latin typeface="Consolas" panose="020B0609020204030204" pitchFamily="49" charset="0"/>
                <a:cs typeface="Consolas" panose="020B0609020204030204" pitchFamily="49" charset="0"/>
              </a:rPr>
              <a:t>z = (x**</a:t>
            </a:r>
            <a:r>
              <a:rPr lang="en-US" b="0" i="0" u="none" strike="noStrike" dirty="0">
                <a:solidFill>
                  <a:srgbClr val="09885A"/>
                </a:solidFill>
                <a:effectLst/>
                <a:latin typeface="Consolas" panose="020B0609020204030204" pitchFamily="49" charset="0"/>
                <a:cs typeface="Consolas" panose="020B0609020204030204" pitchFamily="49" charset="0"/>
              </a:rPr>
              <a:t>2</a:t>
            </a:r>
            <a:r>
              <a:rPr lang="en-US" b="0" i="0" u="none" strike="noStrike" dirty="0">
                <a:solidFill>
                  <a:srgbClr val="000000"/>
                </a:solidFill>
                <a:effectLst/>
                <a:latin typeface="Consolas" panose="020B0609020204030204" pitchFamily="49" charset="0"/>
                <a:cs typeface="Consolas" panose="020B0609020204030204" pitchFamily="49" charset="0"/>
              </a:rPr>
              <a:t> + </a:t>
            </a:r>
            <a:r>
              <a:rPr lang="en-US" b="0" i="0" u="none" strike="noStrike" dirty="0">
                <a:solidFill>
                  <a:srgbClr val="09885A"/>
                </a:solidFill>
                <a:effectLst/>
                <a:latin typeface="Consolas" panose="020B0609020204030204" pitchFamily="49" charset="0"/>
                <a:cs typeface="Consolas" panose="020B0609020204030204" pitchFamily="49" charset="0"/>
              </a:rPr>
              <a:t>1</a:t>
            </a:r>
            <a:r>
              <a:rPr lang="en-US" b="0" i="0" u="none" strike="noStrike" dirty="0">
                <a:solidFill>
                  <a:srgbClr val="000000"/>
                </a:solidFill>
                <a:effectLst/>
                <a:latin typeface="Consolas" panose="020B0609020204030204" pitchFamily="49" charset="0"/>
                <a:cs typeface="Consolas" panose="020B0609020204030204" pitchFamily="49" charset="0"/>
              </a:rPr>
              <a:t>)**</a:t>
            </a:r>
            <a:r>
              <a:rPr lang="en-US" b="0" i="0" u="none" strike="noStrike" dirty="0">
                <a:solidFill>
                  <a:srgbClr val="09885A"/>
                </a:solidFill>
                <a:effectLst/>
                <a:latin typeface="Consolas" panose="020B0609020204030204" pitchFamily="49" charset="0"/>
                <a:cs typeface="Consolas" panose="020B0609020204030204" pitchFamily="49" charset="0"/>
              </a:rPr>
              <a:t>3</a:t>
            </a:r>
            <a:r>
              <a:rPr lang="en-US" b="0" i="0" u="none" strike="noStrike" dirty="0">
                <a:solidFill>
                  <a:srgbClr val="000000"/>
                </a:solidFill>
                <a:effectLst/>
                <a:latin typeface="Consolas" panose="020B0609020204030204" pitchFamily="49" charset="0"/>
                <a:cs typeface="Consolas" panose="020B0609020204030204" pitchFamily="49" charset="0"/>
              </a:rPr>
              <a:t> - </a:t>
            </a:r>
            <a:r>
              <a:rPr lang="en-US" b="0" i="0" u="none" strike="noStrike" dirty="0">
                <a:solidFill>
                  <a:srgbClr val="09885A"/>
                </a:solidFill>
                <a:effectLst/>
                <a:latin typeface="Consolas" panose="020B0609020204030204" pitchFamily="49" charset="0"/>
                <a:cs typeface="Consolas" panose="020B0609020204030204" pitchFamily="49" charset="0"/>
              </a:rPr>
              <a:t>2</a:t>
            </a:r>
            <a:endParaRPr lang="en-US" b="0" i="0" u="none" strike="noStrike" dirty="0">
              <a:solidFill>
                <a:srgbClr val="000000"/>
              </a:solidFill>
              <a:effectLst/>
              <a:latin typeface="Consolas" panose="020B0609020204030204" pitchFamily="49" charset="0"/>
              <a:cs typeface="Consolas" panose="020B0609020204030204" pitchFamily="49" charset="0"/>
            </a:endParaRPr>
          </a:p>
          <a:p>
            <a:pPr algn="l"/>
            <a:r>
              <a:rPr lang="en-US" b="0" i="0" u="none" strike="noStrike" dirty="0" err="1">
                <a:solidFill>
                  <a:srgbClr val="000000"/>
                </a:solidFill>
                <a:effectLst/>
                <a:latin typeface="Consolas" panose="020B0609020204030204" pitchFamily="49" charset="0"/>
                <a:cs typeface="Consolas" panose="020B0609020204030204" pitchFamily="49" charset="0"/>
              </a:rPr>
              <a:t>dz_dx</a:t>
            </a:r>
            <a:r>
              <a:rPr lang="en-US" b="0" i="0" u="none" strike="noStrike" dirty="0">
                <a:solidFill>
                  <a:srgbClr val="000000"/>
                </a:solidFill>
                <a:effectLst/>
                <a:latin typeface="Consolas" panose="020B0609020204030204" pitchFamily="49" charset="0"/>
                <a:cs typeface="Consolas" panose="020B0609020204030204" pitchFamily="49" charset="0"/>
              </a:rPr>
              <a:t> = diff(z, x)</a:t>
            </a:r>
          </a:p>
          <a:p>
            <a:pPr algn="l"/>
            <a:r>
              <a:rPr lang="en-US" b="0" i="0" u="none" strike="noStrike" dirty="0">
                <a:solidFill>
                  <a:srgbClr val="795E26"/>
                </a:solidFill>
                <a:effectLst/>
                <a:latin typeface="Consolas" panose="020B0609020204030204" pitchFamily="49" charset="0"/>
                <a:cs typeface="Consolas" panose="020B0609020204030204" pitchFamily="49" charset="0"/>
              </a:rPr>
              <a:t>print</a:t>
            </a:r>
            <a:r>
              <a:rPr lang="en-US" b="0" i="0" u="none" strike="noStrike" dirty="0">
                <a:solidFill>
                  <a:srgbClr val="000000"/>
                </a:solidFill>
                <a:effectLst/>
                <a:latin typeface="Consolas" panose="020B0609020204030204" pitchFamily="49" charset="0"/>
                <a:cs typeface="Consolas" panose="020B0609020204030204" pitchFamily="49" charset="0"/>
              </a:rPr>
              <a:t>(</a:t>
            </a:r>
            <a:r>
              <a:rPr lang="en-US" b="0" i="0" u="none" strike="noStrike" dirty="0" err="1">
                <a:solidFill>
                  <a:srgbClr val="000000"/>
                </a:solidFill>
                <a:effectLst/>
                <a:latin typeface="Consolas" panose="020B0609020204030204" pitchFamily="49" charset="0"/>
                <a:cs typeface="Consolas" panose="020B0609020204030204" pitchFamily="49" charset="0"/>
              </a:rPr>
              <a:t>dz_dx</a:t>
            </a:r>
            <a:r>
              <a:rPr lang="en-US" b="0" i="0" u="none" strike="noStrike" dirty="0">
                <a:solidFill>
                  <a:srgbClr val="000000"/>
                </a:solidFill>
                <a:effectLst/>
                <a:latin typeface="Consolas" panose="020B0609020204030204" pitchFamily="49" charset="0"/>
                <a:cs typeface="Consolas" panose="020B0609020204030204" pitchFamily="49" charset="0"/>
              </a:rPr>
              <a:t>)</a:t>
            </a:r>
          </a:p>
          <a:p>
            <a:pPr algn="l"/>
            <a:br>
              <a:rPr lang="en-US" b="0" i="0" u="none" strike="noStrike" dirty="0">
                <a:solidFill>
                  <a:srgbClr val="000000"/>
                </a:solidFill>
                <a:effectLst/>
                <a:latin typeface="Consolas" panose="020B0609020204030204" pitchFamily="49" charset="0"/>
                <a:cs typeface="Consolas" panose="020B0609020204030204" pitchFamily="49" charset="0"/>
              </a:rPr>
            </a:br>
            <a:r>
              <a:rPr lang="en-US" b="0" i="0" u="none" strike="noStrike" dirty="0">
                <a:solidFill>
                  <a:srgbClr val="008000"/>
                </a:solidFill>
                <a:effectLst/>
                <a:latin typeface="Consolas" panose="020B0609020204030204" pitchFamily="49" charset="0"/>
                <a:cs typeface="Consolas" panose="020B0609020204030204" pitchFamily="49" charset="0"/>
              </a:rPr>
              <a:t># 6*x*(x**2 + 1)**2</a:t>
            </a:r>
            <a:endParaRPr lang="en-US" b="0" i="0" u="none" strike="noStrike" dirty="0">
              <a:solidFill>
                <a:srgbClr val="000000"/>
              </a:solidFill>
              <a:effectLst/>
              <a:latin typeface="Consolas" panose="020B0609020204030204" pitchFamily="49" charset="0"/>
              <a:cs typeface="Consolas" panose="020B0609020204030204" pitchFamily="49" charset="0"/>
            </a:endParaRPr>
          </a:p>
        </p:txBody>
      </p:sp>
      <p:sp>
        <p:nvSpPr>
          <p:cNvPr id="12" name="Rectangle 11">
            <a:extLst>
              <a:ext uri="{FF2B5EF4-FFF2-40B4-BE49-F238E27FC236}">
                <a16:creationId xmlns:a16="http://schemas.microsoft.com/office/drawing/2014/main" id="{D5495347-949C-73EE-419F-28E442A026AC}"/>
              </a:ext>
            </a:extLst>
          </p:cNvPr>
          <p:cNvSpPr/>
          <p:nvPr/>
        </p:nvSpPr>
        <p:spPr>
          <a:xfrm>
            <a:off x="8224528" y="3736393"/>
            <a:ext cx="3383280" cy="906476"/>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6518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6F185-F799-EAD2-4E2C-5D1A966C5446}"/>
              </a:ext>
            </a:extLst>
          </p:cNvPr>
          <p:cNvSpPr>
            <a:spLocks noGrp="1"/>
          </p:cNvSpPr>
          <p:nvPr>
            <p:ph type="title"/>
          </p:nvPr>
        </p:nvSpPr>
        <p:spPr/>
        <p:txBody>
          <a:bodyPr/>
          <a:lstStyle/>
          <a:p>
            <a:r>
              <a:rPr lang="en-US" dirty="0"/>
              <a:t>Chain Rule: A Simple Example</a:t>
            </a:r>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69BDC2D7-6C5F-2E1F-A07A-907DE45035A8}"/>
                  </a:ext>
                </a:extLst>
              </p:cNvPr>
              <p:cNvSpPr>
                <a:spLocks noGrp="1"/>
              </p:cNvSpPr>
              <p:nvPr>
                <p:ph sz="quarter" idx="10"/>
              </p:nvPr>
            </p:nvSpPr>
            <p:spPr>
              <a:xfrm>
                <a:off x="521208" y="1435608"/>
                <a:ext cx="4987622" cy="5422392"/>
              </a:xfrm>
            </p:spPr>
            <p:txBody>
              <a:bodyPr>
                <a:normAutofit fontScale="92500" lnSpcReduction="20000"/>
              </a:bodyPr>
              <a:lstStyle/>
              <a:p>
                <a:r>
                  <a:rPr lang="en-US" b="1" dirty="0"/>
                  <a:t>But let’s say we take the derivatives of each function individually. </a:t>
                </a:r>
              </a:p>
              <a:p>
                <a:r>
                  <a:rPr lang="en-US" dirty="0"/>
                  <a:t>We take each derivative with respect to the input variable.</a:t>
                </a:r>
              </a:p>
              <a:p>
                <a:r>
                  <a:rPr lang="en-US" dirty="0"/>
                  <a:t>If we multiply the respective derivatives, we get the same answer!</a:t>
                </a:r>
              </a:p>
              <a:p>
                <a:r>
                  <a:rPr lang="en-US" dirty="0"/>
                  <a:t>This is the </a:t>
                </a:r>
                <a:r>
                  <a:rPr lang="en-US" b="1" dirty="0">
                    <a:solidFill>
                      <a:srgbClr val="FF0000"/>
                    </a:solidFill>
                  </a:rPr>
                  <a:t>chain rule</a:t>
                </a:r>
                <a:r>
                  <a:rPr lang="en-US" dirty="0"/>
                  <a:t>, which says that for a given function </a:t>
                </a:r>
                <a14:m>
                  <m:oMath xmlns:m="http://schemas.openxmlformats.org/officeDocument/2006/math">
                    <m:r>
                      <a:rPr lang="en-US" i="1" dirty="0" smtClean="0">
                        <a:latin typeface="Cambria Math" panose="02040503050406030204" pitchFamily="18" charset="0"/>
                      </a:rPr>
                      <m:t>𝑦</m:t>
                    </m:r>
                  </m:oMath>
                </a14:m>
                <a:r>
                  <a:rPr lang="en-US" dirty="0"/>
                  <a:t> (with input variable </a:t>
                </a:r>
                <a14:m>
                  <m:oMath xmlns:m="http://schemas.openxmlformats.org/officeDocument/2006/math">
                    <m:r>
                      <a:rPr lang="en-US" i="1" dirty="0" smtClean="0">
                        <a:latin typeface="Cambria Math" panose="02040503050406030204" pitchFamily="18" charset="0"/>
                      </a:rPr>
                      <m:t>𝑥</m:t>
                    </m:r>
                  </m:oMath>
                </a14:m>
                <a:r>
                  <a:rPr lang="en-US" dirty="0"/>
                  <a:t>) composed into another function </a:t>
                </a:r>
                <a14:m>
                  <m:oMath xmlns:m="http://schemas.openxmlformats.org/officeDocument/2006/math">
                    <m:r>
                      <a:rPr lang="en-US" i="1" dirty="0" smtClean="0">
                        <a:latin typeface="Cambria Math" panose="02040503050406030204" pitchFamily="18" charset="0"/>
                      </a:rPr>
                      <m:t>𝑧</m:t>
                    </m:r>
                  </m:oMath>
                </a14:m>
                <a:r>
                  <a:rPr lang="en-US" dirty="0"/>
                  <a:t> (with input variable </a:t>
                </a:r>
                <a14:m>
                  <m:oMath xmlns:m="http://schemas.openxmlformats.org/officeDocument/2006/math">
                    <m:r>
                      <a:rPr lang="en-US" i="1" dirty="0" smtClean="0">
                        <a:latin typeface="Cambria Math" panose="02040503050406030204" pitchFamily="18" charset="0"/>
                      </a:rPr>
                      <m:t>𝑦</m:t>
                    </m:r>
                  </m:oMath>
                </a14:m>
                <a:r>
                  <a:rPr lang="en-US" dirty="0"/>
                  <a:t>), we can find the derivative of </a:t>
                </a:r>
                <a14:m>
                  <m:oMath xmlns:m="http://schemas.openxmlformats.org/officeDocument/2006/math">
                    <m:r>
                      <a:rPr lang="en-US" i="1" dirty="0" smtClean="0">
                        <a:latin typeface="Cambria Math" panose="02040503050406030204" pitchFamily="18" charset="0"/>
                      </a:rPr>
                      <m:t>𝑧</m:t>
                    </m:r>
                  </m:oMath>
                </a14:m>
                <a:r>
                  <a:rPr lang="en-US" dirty="0"/>
                  <a:t> with respect to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 </m:t>
                    </m:r>
                  </m:oMath>
                </a14:m>
                <a:r>
                  <a:rPr lang="en-US" dirty="0"/>
                  <a:t>by multiplying the two respective derivatives together. </a:t>
                </a:r>
              </a:p>
              <a:p>
                <a:endParaRPr lang="en-US" b="1" dirty="0"/>
              </a:p>
            </p:txBody>
          </p:sp>
        </mc:Choice>
        <mc:Fallback>
          <p:sp>
            <p:nvSpPr>
              <p:cNvPr id="5" name="Content Placeholder 2">
                <a:extLst>
                  <a:ext uri="{FF2B5EF4-FFF2-40B4-BE49-F238E27FC236}">
                    <a16:creationId xmlns:a16="http://schemas.microsoft.com/office/drawing/2014/main" id="{69BDC2D7-6C5F-2E1F-A07A-907DE45035A8}"/>
                  </a:ext>
                </a:extLst>
              </p:cNvPr>
              <p:cNvSpPr>
                <a:spLocks noGrp="1" noRot="1" noChangeAspect="1" noMove="1" noResize="1" noEditPoints="1" noAdjustHandles="1" noChangeArrowheads="1" noChangeShapeType="1" noTextEdit="1"/>
              </p:cNvSpPr>
              <p:nvPr>
                <p:ph sz="quarter" idx="10"/>
              </p:nvPr>
            </p:nvSpPr>
            <p:spPr>
              <a:xfrm>
                <a:off x="521208" y="1435608"/>
                <a:ext cx="4987622" cy="5422392"/>
              </a:xfrm>
              <a:blipFill>
                <a:blip r:embed="rId3"/>
                <a:stretch>
                  <a:fillRect l="-1018"/>
                </a:stretch>
              </a:blipFill>
            </p:spPr>
            <p:txBody>
              <a:bodyPr/>
              <a:lstStyle/>
              <a:p>
                <a:r>
                  <a:rPr lang="en-US">
                    <a:noFill/>
                  </a:rPr>
                  <a:t> </a:t>
                </a:r>
              </a:p>
            </p:txBody>
          </p:sp>
        </mc:Fallback>
      </mc:AlternateContent>
      <p:pic>
        <p:nvPicPr>
          <p:cNvPr id="7" name="Graphic 6">
            <a:extLst>
              <a:ext uri="{FF2B5EF4-FFF2-40B4-BE49-F238E27FC236}">
                <a16:creationId xmlns:a16="http://schemas.microsoft.com/office/drawing/2014/main" id="{6489476F-5985-A777-39F1-5184F83687E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22154" y="1435608"/>
            <a:ext cx="2620468" cy="4167792"/>
          </a:xfrm>
          <a:prstGeom prst="rect">
            <a:avLst/>
          </a:prstGeom>
        </p:spPr>
      </p:pic>
      <p:pic>
        <p:nvPicPr>
          <p:cNvPr id="9" name="Graphic 8">
            <a:extLst>
              <a:ext uri="{FF2B5EF4-FFF2-40B4-BE49-F238E27FC236}">
                <a16:creationId xmlns:a16="http://schemas.microsoft.com/office/drawing/2014/main" id="{6FF5F6A2-391F-060F-7CF9-79BD91809C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96000" y="1444752"/>
            <a:ext cx="1707435" cy="923694"/>
          </a:xfrm>
          <a:prstGeom prst="rect">
            <a:avLst/>
          </a:prstGeom>
        </p:spPr>
      </p:pic>
      <p:sp>
        <p:nvSpPr>
          <p:cNvPr id="10" name="Rectangle 9">
            <a:extLst>
              <a:ext uri="{FF2B5EF4-FFF2-40B4-BE49-F238E27FC236}">
                <a16:creationId xmlns:a16="http://schemas.microsoft.com/office/drawing/2014/main" id="{71C58F7C-64F6-A919-E137-023ED208D6BA}"/>
              </a:ext>
            </a:extLst>
          </p:cNvPr>
          <p:cNvSpPr/>
          <p:nvPr/>
        </p:nvSpPr>
        <p:spPr>
          <a:xfrm>
            <a:off x="8482584" y="1254600"/>
            <a:ext cx="3383280" cy="186335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DC39E5F-2AE6-2DBC-5284-086E7D04DB80}"/>
              </a:ext>
            </a:extLst>
          </p:cNvPr>
          <p:cNvSpPr/>
          <p:nvPr/>
        </p:nvSpPr>
        <p:spPr>
          <a:xfrm>
            <a:off x="8446513" y="3428999"/>
            <a:ext cx="3383280" cy="837579"/>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91AC497-EE6F-FBCA-8605-86730B935DA7}"/>
              </a:ext>
            </a:extLst>
          </p:cNvPr>
          <p:cNvSpPr/>
          <p:nvPr/>
        </p:nvSpPr>
        <p:spPr>
          <a:xfrm>
            <a:off x="8482584" y="4266579"/>
            <a:ext cx="3383280" cy="5152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306ACEA-F257-792E-0079-0749ECB54E65}"/>
              </a:ext>
            </a:extLst>
          </p:cNvPr>
          <p:cNvSpPr/>
          <p:nvPr/>
        </p:nvSpPr>
        <p:spPr>
          <a:xfrm>
            <a:off x="8446513" y="4751883"/>
            <a:ext cx="3383280" cy="5152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BB000D7-F3F4-DB61-A548-1FF3BD52A5AD}"/>
              </a:ext>
            </a:extLst>
          </p:cNvPr>
          <p:cNvSpPr/>
          <p:nvPr/>
        </p:nvSpPr>
        <p:spPr>
          <a:xfrm>
            <a:off x="8464549" y="5224154"/>
            <a:ext cx="3383280" cy="5152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17CBFE29-C49B-559D-AC14-B61A3180050F}"/>
              </a:ext>
            </a:extLst>
          </p:cNvPr>
          <p:cNvSpPr/>
          <p:nvPr/>
        </p:nvSpPr>
        <p:spPr>
          <a:xfrm>
            <a:off x="8334531" y="3292961"/>
            <a:ext cx="3495262" cy="249144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420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6F185-F799-EAD2-4E2C-5D1A966C5446}"/>
              </a:ext>
            </a:extLst>
          </p:cNvPr>
          <p:cNvSpPr>
            <a:spLocks noGrp="1"/>
          </p:cNvSpPr>
          <p:nvPr>
            <p:ph type="title"/>
          </p:nvPr>
        </p:nvSpPr>
        <p:spPr/>
        <p:txBody>
          <a:bodyPr/>
          <a:lstStyle/>
          <a:p>
            <a:r>
              <a:rPr lang="en-US" dirty="0"/>
              <a:t>Chain Rule: A Simple Example</a:t>
            </a:r>
          </a:p>
        </p:txBody>
      </p:sp>
      <p:sp>
        <p:nvSpPr>
          <p:cNvPr id="5" name="Content Placeholder 2">
            <a:extLst>
              <a:ext uri="{FF2B5EF4-FFF2-40B4-BE49-F238E27FC236}">
                <a16:creationId xmlns:a16="http://schemas.microsoft.com/office/drawing/2014/main" id="{69BDC2D7-6C5F-2E1F-A07A-907DE45035A8}"/>
              </a:ext>
            </a:extLst>
          </p:cNvPr>
          <p:cNvSpPr>
            <a:spLocks noGrp="1"/>
          </p:cNvSpPr>
          <p:nvPr>
            <p:ph sz="quarter" idx="10"/>
          </p:nvPr>
        </p:nvSpPr>
        <p:spPr>
          <a:xfrm>
            <a:off x="521208" y="1435608"/>
            <a:ext cx="4987622" cy="932838"/>
          </a:xfrm>
        </p:spPr>
        <p:txBody>
          <a:bodyPr>
            <a:normAutofit fontScale="92500" lnSpcReduction="20000"/>
          </a:bodyPr>
          <a:lstStyle/>
          <a:p>
            <a:r>
              <a:rPr lang="en-US" b="1" dirty="0"/>
              <a:t>Compare the two processes side-by-side and observe they both give the same answer!</a:t>
            </a:r>
          </a:p>
          <a:p>
            <a:endParaRPr lang="en-US" b="1" dirty="0"/>
          </a:p>
        </p:txBody>
      </p:sp>
      <p:pic>
        <p:nvPicPr>
          <p:cNvPr id="7" name="Graphic 6">
            <a:extLst>
              <a:ext uri="{FF2B5EF4-FFF2-40B4-BE49-F238E27FC236}">
                <a16:creationId xmlns:a16="http://schemas.microsoft.com/office/drawing/2014/main" id="{6489476F-5985-A777-39F1-5184F83687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22154" y="1435608"/>
            <a:ext cx="2620468" cy="4167792"/>
          </a:xfrm>
          <a:prstGeom prst="rect">
            <a:avLst/>
          </a:prstGeom>
        </p:spPr>
      </p:pic>
      <p:pic>
        <p:nvPicPr>
          <p:cNvPr id="9" name="Graphic 8">
            <a:extLst>
              <a:ext uri="{FF2B5EF4-FFF2-40B4-BE49-F238E27FC236}">
                <a16:creationId xmlns:a16="http://schemas.microsoft.com/office/drawing/2014/main" id="{6FF5F6A2-391F-060F-7CF9-79BD91809C8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96000" y="1444752"/>
            <a:ext cx="1707435" cy="923694"/>
          </a:xfrm>
          <a:prstGeom prst="rect">
            <a:avLst/>
          </a:prstGeom>
        </p:spPr>
      </p:pic>
      <p:sp>
        <p:nvSpPr>
          <p:cNvPr id="15" name="Rounded Rectangle 14">
            <a:extLst>
              <a:ext uri="{FF2B5EF4-FFF2-40B4-BE49-F238E27FC236}">
                <a16:creationId xmlns:a16="http://schemas.microsoft.com/office/drawing/2014/main" id="{17CBFE29-C49B-559D-AC14-B61A3180050F}"/>
              </a:ext>
            </a:extLst>
          </p:cNvPr>
          <p:cNvSpPr/>
          <p:nvPr/>
        </p:nvSpPr>
        <p:spPr>
          <a:xfrm>
            <a:off x="5741233" y="1334125"/>
            <a:ext cx="6088560" cy="4450283"/>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1D31EDAF-0B76-BC93-76A8-7BDBF82B9B2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21207" y="2638599"/>
            <a:ext cx="3091570" cy="3145809"/>
          </a:xfrm>
          <a:prstGeom prst="rect">
            <a:avLst/>
          </a:prstGeom>
        </p:spPr>
      </p:pic>
      <p:sp>
        <p:nvSpPr>
          <p:cNvPr id="8" name="Rounded Rectangle 7">
            <a:extLst>
              <a:ext uri="{FF2B5EF4-FFF2-40B4-BE49-F238E27FC236}">
                <a16:creationId xmlns:a16="http://schemas.microsoft.com/office/drawing/2014/main" id="{ECA80C39-65EA-8154-0F26-89BCBE52C0E9}"/>
              </a:ext>
            </a:extLst>
          </p:cNvPr>
          <p:cNvSpPr/>
          <p:nvPr/>
        </p:nvSpPr>
        <p:spPr>
          <a:xfrm>
            <a:off x="362207" y="2479777"/>
            <a:ext cx="3550226" cy="3546270"/>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7A8904E-C0A8-FF8B-9B7C-B867A26F94B5}"/>
              </a:ext>
            </a:extLst>
          </p:cNvPr>
          <p:cNvSpPr txBox="1"/>
          <p:nvPr/>
        </p:nvSpPr>
        <p:spPr>
          <a:xfrm>
            <a:off x="839450" y="6137378"/>
            <a:ext cx="2398426" cy="434714"/>
          </a:xfrm>
          <a:prstGeom prst="rect">
            <a:avLst/>
          </a:prstGeom>
        </p:spPr>
        <p:txBody>
          <a:bodyPr vert="horz" wrap="square" lIns="91440" tIns="45720" rIns="91440" bIns="45720" rtlCol="0">
            <a:normAutofit/>
          </a:bodyPr>
          <a:lstStyle/>
          <a:p>
            <a:pPr algn="l">
              <a:spcAft>
                <a:spcPts val="2000"/>
              </a:spcAft>
            </a:pPr>
            <a:r>
              <a:rPr lang="en-US" sz="1600" b="1" dirty="0">
                <a:solidFill>
                  <a:srgbClr val="00B050"/>
                </a:solidFill>
                <a:latin typeface="Segoe UI" panose="020B0502040204020203" pitchFamily="34" charset="0"/>
                <a:cs typeface="Segoe UI" panose="020B0502040204020203" pitchFamily="34" charset="0"/>
              </a:rPr>
              <a:t>Substitute then derive</a:t>
            </a:r>
          </a:p>
        </p:txBody>
      </p:sp>
      <p:sp>
        <p:nvSpPr>
          <p:cNvPr id="17" name="TextBox 16">
            <a:extLst>
              <a:ext uri="{FF2B5EF4-FFF2-40B4-BE49-F238E27FC236}">
                <a16:creationId xmlns:a16="http://schemas.microsoft.com/office/drawing/2014/main" id="{EAADB959-CB25-356A-1CC5-D11037547910}"/>
              </a:ext>
            </a:extLst>
          </p:cNvPr>
          <p:cNvSpPr txBox="1"/>
          <p:nvPr/>
        </p:nvSpPr>
        <p:spPr>
          <a:xfrm>
            <a:off x="7398326" y="5885891"/>
            <a:ext cx="3112956" cy="434714"/>
          </a:xfrm>
          <a:prstGeom prst="rect">
            <a:avLst/>
          </a:prstGeom>
        </p:spPr>
        <p:txBody>
          <a:bodyPr vert="horz" wrap="square" lIns="91440" tIns="45720" rIns="91440" bIns="45720" rtlCol="0">
            <a:normAutofit fontScale="85000" lnSpcReduction="10000"/>
          </a:bodyPr>
          <a:lstStyle/>
          <a:p>
            <a:pPr algn="l">
              <a:spcAft>
                <a:spcPts val="2000"/>
              </a:spcAft>
            </a:pPr>
            <a:r>
              <a:rPr lang="en-US" sz="1600" b="1" dirty="0">
                <a:solidFill>
                  <a:srgbClr val="002060"/>
                </a:solidFill>
                <a:latin typeface="Segoe UI" panose="020B0502040204020203" pitchFamily="34" charset="0"/>
                <a:cs typeface="Segoe UI" panose="020B0502040204020203" pitchFamily="34" charset="0"/>
              </a:rPr>
              <a:t>Derive individually then multiply</a:t>
            </a:r>
          </a:p>
        </p:txBody>
      </p:sp>
    </p:spTree>
    <p:extLst>
      <p:ext uri="{BB962C8B-B14F-4D97-AF65-F5344CB8AC3E}">
        <p14:creationId xmlns:p14="http://schemas.microsoft.com/office/powerpoint/2010/main" val="35017765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6B4AB-645C-72B3-3180-62BDB466A811}"/>
              </a:ext>
            </a:extLst>
          </p:cNvPr>
          <p:cNvSpPr>
            <a:spLocks noGrp="1"/>
          </p:cNvSpPr>
          <p:nvPr>
            <p:ph type="title"/>
          </p:nvPr>
        </p:nvSpPr>
        <p:spPr/>
        <p:txBody>
          <a:bodyPr/>
          <a:lstStyle/>
          <a:p>
            <a:r>
              <a:rPr lang="en-US" dirty="0"/>
              <a:t>Using Chain Rule for Neural Networks</a:t>
            </a:r>
          </a:p>
        </p:txBody>
      </p:sp>
      <p:sp>
        <p:nvSpPr>
          <p:cNvPr id="3" name="Content Placeholder 2">
            <a:extLst>
              <a:ext uri="{FF2B5EF4-FFF2-40B4-BE49-F238E27FC236}">
                <a16:creationId xmlns:a16="http://schemas.microsoft.com/office/drawing/2014/main" id="{4CB7260C-12BC-7C90-44DC-E8C7D5877929}"/>
              </a:ext>
            </a:extLst>
          </p:cNvPr>
          <p:cNvSpPr>
            <a:spLocks noGrp="1"/>
          </p:cNvSpPr>
          <p:nvPr>
            <p:ph sz="quarter" idx="10"/>
          </p:nvPr>
        </p:nvSpPr>
        <p:spPr>
          <a:xfrm>
            <a:off x="539496" y="1435608"/>
            <a:ext cx="6340990" cy="3977640"/>
          </a:xfrm>
        </p:spPr>
        <p:txBody>
          <a:bodyPr/>
          <a:lstStyle/>
          <a:p>
            <a:r>
              <a:rPr lang="en-US" b="1" dirty="0"/>
              <a:t>Why is the chain rule a big deal for neural networks and deep learning? </a:t>
            </a:r>
          </a:p>
          <a:p>
            <a:r>
              <a:rPr lang="en-US" dirty="0"/>
              <a:t>The chain rule is a key part of training a neural network with the proper weights and biases. </a:t>
            </a:r>
          </a:p>
          <a:p>
            <a:r>
              <a:rPr lang="en-US" dirty="0"/>
              <a:t>Rather than untangle the derivative of each node in a nested onion fashion, we can multiply the derivatives across each node instead, which is mathematically a lot easier.</a:t>
            </a:r>
          </a:p>
          <a:p>
            <a:endParaRPr lang="en-US" b="1" dirty="0"/>
          </a:p>
          <a:p>
            <a:endParaRPr lang="en-US" b="1" dirty="0"/>
          </a:p>
        </p:txBody>
      </p:sp>
      <p:pic>
        <p:nvPicPr>
          <p:cNvPr id="5" name="Graphic 4">
            <a:extLst>
              <a:ext uri="{FF2B5EF4-FFF2-40B4-BE49-F238E27FC236}">
                <a16:creationId xmlns:a16="http://schemas.microsoft.com/office/drawing/2014/main" id="{70BC37FD-85FB-85C4-9AF6-DFAB0605E41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795" y="1799444"/>
            <a:ext cx="3163923" cy="988726"/>
          </a:xfrm>
          <a:prstGeom prst="rect">
            <a:avLst/>
          </a:prstGeom>
        </p:spPr>
      </p:pic>
    </p:spTree>
    <p:extLst>
      <p:ext uri="{BB962C8B-B14F-4D97-AF65-F5344CB8AC3E}">
        <p14:creationId xmlns:p14="http://schemas.microsoft.com/office/powerpoint/2010/main" val="6964245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AFA35-066E-FBC3-1E29-63FD40F9D9D7}"/>
              </a:ext>
            </a:extLst>
          </p:cNvPr>
          <p:cNvSpPr>
            <a:spLocks noGrp="1"/>
          </p:cNvSpPr>
          <p:nvPr>
            <p:ph type="title"/>
          </p:nvPr>
        </p:nvSpPr>
        <p:spPr/>
        <p:txBody>
          <a:bodyPr/>
          <a:lstStyle/>
          <a:p>
            <a:r>
              <a:rPr lang="en-US" dirty="0"/>
              <a:t>Forward Propagation Review</a:t>
            </a:r>
          </a:p>
        </p:txBody>
      </p:sp>
      <p:sp>
        <p:nvSpPr>
          <p:cNvPr id="13" name="TextBox 12">
            <a:extLst>
              <a:ext uri="{FF2B5EF4-FFF2-40B4-BE49-F238E27FC236}">
                <a16:creationId xmlns:a16="http://schemas.microsoft.com/office/drawing/2014/main" id="{129750AD-362C-17F4-8C1F-273CEC9BD2A8}"/>
              </a:ext>
            </a:extLst>
          </p:cNvPr>
          <p:cNvSpPr txBox="1"/>
          <p:nvPr/>
        </p:nvSpPr>
        <p:spPr>
          <a:xfrm>
            <a:off x="5823495" y="1411252"/>
            <a:ext cx="5256463" cy="2474396"/>
          </a:xfrm>
          <a:prstGeom prst="rect">
            <a:avLst/>
          </a:prstGeom>
        </p:spPr>
        <p:txBody>
          <a:bodyPr vert="horz" wrap="square" lIns="91440" tIns="45720" rIns="91440" bIns="45720" rtlCol="0">
            <a:normAutofit/>
          </a:bodyPr>
          <a:lstStyle/>
          <a:p>
            <a:pPr>
              <a:spcAft>
                <a:spcPts val="2000"/>
              </a:spcAft>
            </a:pPr>
            <a:r>
              <a:rPr lang="en-US" sz="2000" b="1" dirty="0">
                <a:solidFill>
                  <a:prstClr val="black">
                    <a:lumMod val="75000"/>
                    <a:lumOff val="25000"/>
                  </a:prstClr>
                </a:solidFill>
                <a:latin typeface="Segoe UI" panose="020B0502040204020203" pitchFamily="34" charset="0"/>
                <a:cs typeface="Segoe UI" panose="020B0502040204020203" pitchFamily="34" charset="0"/>
              </a:rPr>
              <a:t>Recall when we learned forward propagation, we expressed the operations of each layer of the neural network. </a:t>
            </a:r>
          </a:p>
          <a:p>
            <a:pPr>
              <a:spcAft>
                <a:spcPts val="2000"/>
              </a:spcAft>
            </a:pPr>
            <a:r>
              <a:rPr lang="en-US" sz="2000" b="1" i="1" dirty="0">
                <a:solidFill>
                  <a:prstClr val="black">
                    <a:lumMod val="75000"/>
                    <a:lumOff val="25000"/>
                  </a:prstClr>
                </a:solidFill>
                <a:latin typeface="Segoe UI" panose="020B0502040204020203" pitchFamily="34" charset="0"/>
                <a:cs typeface="Segoe UI" panose="020B0502040204020203" pitchFamily="34" charset="0"/>
              </a:rPr>
              <a:t>Z</a:t>
            </a:r>
            <a:r>
              <a:rPr lang="en-US" sz="2000" b="1" i="1" baseline="-25000" dirty="0">
                <a:solidFill>
                  <a:prstClr val="black">
                    <a:lumMod val="75000"/>
                    <a:lumOff val="25000"/>
                  </a:prstClr>
                </a:solidFill>
                <a:latin typeface="Segoe UI" panose="020B0502040204020203" pitchFamily="34" charset="0"/>
                <a:cs typeface="Segoe UI" panose="020B0502040204020203" pitchFamily="34" charset="0"/>
              </a:rPr>
              <a:t>1</a:t>
            </a:r>
            <a:r>
              <a:rPr lang="en-US" sz="2000" b="1" dirty="0">
                <a:solidFill>
                  <a:prstClr val="black">
                    <a:lumMod val="75000"/>
                    <a:lumOff val="25000"/>
                  </a:prstClr>
                </a:solidFill>
                <a:latin typeface="Segoe UI" panose="020B0502040204020203" pitchFamily="34" charset="0"/>
                <a:cs typeface="Segoe UI" panose="020B0502040204020203" pitchFamily="34" charset="0"/>
              </a:rPr>
              <a:t> and </a:t>
            </a:r>
            <a:r>
              <a:rPr lang="en-US" sz="2000" b="1" i="1" dirty="0">
                <a:solidFill>
                  <a:prstClr val="black">
                    <a:lumMod val="75000"/>
                    <a:lumOff val="25000"/>
                  </a:prstClr>
                </a:solidFill>
                <a:latin typeface="Segoe UI" panose="020B0502040204020203" pitchFamily="34" charset="0"/>
                <a:cs typeface="Segoe UI" panose="020B0502040204020203" pitchFamily="34" charset="0"/>
              </a:rPr>
              <a:t>Z</a:t>
            </a:r>
            <a:r>
              <a:rPr lang="en-US" sz="2000" b="1" i="1" baseline="-25000" dirty="0">
                <a:solidFill>
                  <a:prstClr val="black">
                    <a:lumMod val="75000"/>
                    <a:lumOff val="25000"/>
                  </a:prstClr>
                </a:solidFill>
                <a:latin typeface="Segoe UI" panose="020B0502040204020203" pitchFamily="34" charset="0"/>
                <a:cs typeface="Segoe UI" panose="020B0502040204020203" pitchFamily="34" charset="0"/>
              </a:rPr>
              <a:t>2</a:t>
            </a:r>
            <a:r>
              <a:rPr lang="en-US" sz="2000" b="1" dirty="0">
                <a:solidFill>
                  <a:prstClr val="black">
                    <a:lumMod val="75000"/>
                    <a:lumOff val="25000"/>
                  </a:prstClr>
                </a:solidFill>
                <a:latin typeface="Segoe UI" panose="020B0502040204020203" pitchFamily="34" charset="0"/>
                <a:cs typeface="Segoe UI" panose="020B0502040204020203" pitchFamily="34" charset="0"/>
              </a:rPr>
              <a:t> are are the raw outputs of each layer, and </a:t>
            </a:r>
            <a:r>
              <a:rPr lang="en-US" sz="2000" b="1" i="1" dirty="0">
                <a:solidFill>
                  <a:prstClr val="black">
                    <a:lumMod val="75000"/>
                    <a:lumOff val="25000"/>
                  </a:prstClr>
                </a:solidFill>
                <a:latin typeface="Segoe UI" panose="020B0502040204020203" pitchFamily="34" charset="0"/>
                <a:cs typeface="Segoe UI" panose="020B0502040204020203" pitchFamily="34" charset="0"/>
              </a:rPr>
              <a:t>A</a:t>
            </a:r>
            <a:r>
              <a:rPr lang="en-US" sz="2000" b="1" i="1" baseline="-25000" dirty="0">
                <a:solidFill>
                  <a:prstClr val="black">
                    <a:lumMod val="75000"/>
                    <a:lumOff val="25000"/>
                  </a:prstClr>
                </a:solidFill>
                <a:latin typeface="Segoe UI" panose="020B0502040204020203" pitchFamily="34" charset="0"/>
                <a:cs typeface="Segoe UI" panose="020B0502040204020203" pitchFamily="34" charset="0"/>
              </a:rPr>
              <a:t>1</a:t>
            </a:r>
            <a:r>
              <a:rPr lang="en-US" sz="2000" b="1" dirty="0">
                <a:solidFill>
                  <a:prstClr val="black">
                    <a:lumMod val="75000"/>
                    <a:lumOff val="25000"/>
                  </a:prstClr>
                </a:solidFill>
                <a:latin typeface="Segoe UI" panose="020B0502040204020203" pitchFamily="34" charset="0"/>
                <a:cs typeface="Segoe UI" panose="020B0502040204020203" pitchFamily="34" charset="0"/>
              </a:rPr>
              <a:t> and </a:t>
            </a:r>
            <a:r>
              <a:rPr lang="en-US" sz="2000" b="1" i="1" dirty="0">
                <a:solidFill>
                  <a:prstClr val="black">
                    <a:lumMod val="75000"/>
                    <a:lumOff val="25000"/>
                  </a:prstClr>
                </a:solidFill>
                <a:latin typeface="Segoe UI" panose="020B0502040204020203" pitchFamily="34" charset="0"/>
                <a:cs typeface="Segoe UI" panose="020B0502040204020203" pitchFamily="34" charset="0"/>
              </a:rPr>
              <a:t>A2</a:t>
            </a:r>
            <a:r>
              <a:rPr lang="en-US" sz="2000" b="1" dirty="0">
                <a:solidFill>
                  <a:prstClr val="black">
                    <a:lumMod val="75000"/>
                    <a:lumOff val="25000"/>
                  </a:prstClr>
                </a:solidFill>
                <a:latin typeface="Segoe UI" panose="020B0502040204020203" pitchFamily="34" charset="0"/>
                <a:cs typeface="Segoe UI" panose="020B0502040204020203" pitchFamily="34" charset="0"/>
              </a:rPr>
              <a:t> are the activated outputs. </a:t>
            </a:r>
          </a:p>
        </p:txBody>
      </p:sp>
      <p:sp>
        <p:nvSpPr>
          <p:cNvPr id="15" name="TextBox 14">
            <a:extLst>
              <a:ext uri="{FF2B5EF4-FFF2-40B4-BE49-F238E27FC236}">
                <a16:creationId xmlns:a16="http://schemas.microsoft.com/office/drawing/2014/main" id="{4601A2E4-5573-23EF-0030-62ABBA33B1BC}"/>
              </a:ext>
            </a:extLst>
          </p:cNvPr>
          <p:cNvSpPr txBox="1"/>
          <p:nvPr/>
        </p:nvSpPr>
        <p:spPr>
          <a:xfrm>
            <a:off x="5860716" y="3836531"/>
            <a:ext cx="5374105" cy="2585323"/>
          </a:xfrm>
          <a:prstGeom prst="rect">
            <a:avLst/>
          </a:prstGeom>
          <a:noFill/>
        </p:spPr>
        <p:txBody>
          <a:bodyPr wrap="square">
            <a:spAutoFit/>
          </a:bodyPr>
          <a:lstStyle/>
          <a:p>
            <a:pPr algn="l"/>
            <a:r>
              <a:rPr lang="en-US" b="0" i="0" u="none" strike="noStrike" dirty="0" err="1">
                <a:solidFill>
                  <a:srgbClr val="000000"/>
                </a:solidFill>
                <a:effectLst/>
                <a:latin typeface="Consolas" panose="020B0609020204030204" pitchFamily="49" charset="0"/>
                <a:cs typeface="Consolas" panose="020B0609020204030204" pitchFamily="49" charset="0"/>
              </a:rPr>
              <a:t>relu</a:t>
            </a:r>
            <a:r>
              <a:rPr lang="en-US" b="0" i="0" u="none" strike="noStrike" dirty="0">
                <a:solidFill>
                  <a:srgbClr val="000000"/>
                </a:solidFill>
                <a:effectLst/>
                <a:latin typeface="Consolas" panose="020B0609020204030204" pitchFamily="49" charset="0"/>
                <a:cs typeface="Consolas" panose="020B0609020204030204" pitchFamily="49" charset="0"/>
              </a:rPr>
              <a:t> = </a:t>
            </a:r>
            <a:r>
              <a:rPr lang="en-US" b="0" i="0" u="none" strike="noStrike" dirty="0">
                <a:solidFill>
                  <a:srgbClr val="0000FF"/>
                </a:solidFill>
                <a:effectLst/>
                <a:latin typeface="Consolas" panose="020B0609020204030204" pitchFamily="49" charset="0"/>
                <a:cs typeface="Consolas" panose="020B0609020204030204" pitchFamily="49" charset="0"/>
              </a:rPr>
              <a:t>lambda</a:t>
            </a:r>
            <a:r>
              <a:rPr lang="en-US" b="0" i="0" u="none" strike="noStrike" dirty="0">
                <a:solidFill>
                  <a:srgbClr val="000000"/>
                </a:solidFill>
                <a:effectLst/>
                <a:latin typeface="Consolas" panose="020B0609020204030204" pitchFamily="49" charset="0"/>
                <a:cs typeface="Consolas" panose="020B0609020204030204" pitchFamily="49" charset="0"/>
              </a:rPr>
              <a:t> x: </a:t>
            </a:r>
            <a:r>
              <a:rPr lang="en-US" b="0" i="0" u="none" strike="noStrike" dirty="0" err="1">
                <a:solidFill>
                  <a:srgbClr val="000000"/>
                </a:solidFill>
                <a:effectLst/>
                <a:latin typeface="Consolas" panose="020B0609020204030204" pitchFamily="49" charset="0"/>
                <a:cs typeface="Consolas" panose="020B0609020204030204" pitchFamily="49" charset="0"/>
              </a:rPr>
              <a:t>np.maximum</a:t>
            </a:r>
            <a:r>
              <a:rPr lang="en-US" b="0" i="0" u="none" strike="noStrike" dirty="0">
                <a:solidFill>
                  <a:srgbClr val="000000"/>
                </a:solidFill>
                <a:effectLst/>
                <a:latin typeface="Consolas" panose="020B0609020204030204" pitchFamily="49" charset="0"/>
                <a:cs typeface="Consolas" panose="020B0609020204030204" pitchFamily="49" charset="0"/>
              </a:rPr>
              <a:t>(x, </a:t>
            </a:r>
            <a:r>
              <a:rPr lang="en-US" b="0" i="0" u="none" strike="noStrike" dirty="0">
                <a:solidFill>
                  <a:srgbClr val="09885A"/>
                </a:solidFill>
                <a:effectLst/>
                <a:latin typeface="Consolas" panose="020B0609020204030204" pitchFamily="49" charset="0"/>
                <a:cs typeface="Consolas" panose="020B0609020204030204" pitchFamily="49" charset="0"/>
              </a:rPr>
              <a:t>0</a:t>
            </a:r>
            <a:r>
              <a:rPr lang="en-US" b="0" i="0" u="none" strike="noStrike" dirty="0">
                <a:solidFill>
                  <a:srgbClr val="000000"/>
                </a:solidFill>
                <a:effectLst/>
                <a:latin typeface="Consolas" panose="020B0609020204030204" pitchFamily="49" charset="0"/>
                <a:cs typeface="Consolas" panose="020B0609020204030204" pitchFamily="49" charset="0"/>
              </a:rPr>
              <a:t>)</a:t>
            </a:r>
          </a:p>
          <a:p>
            <a:pPr algn="l"/>
            <a:r>
              <a:rPr lang="en-US" b="0" i="0" u="none" strike="noStrike" dirty="0">
                <a:solidFill>
                  <a:srgbClr val="000000"/>
                </a:solidFill>
                <a:effectLst/>
                <a:latin typeface="Consolas" panose="020B0609020204030204" pitchFamily="49" charset="0"/>
                <a:cs typeface="Consolas" panose="020B0609020204030204" pitchFamily="49" charset="0"/>
              </a:rPr>
              <a:t>logistic = </a:t>
            </a:r>
            <a:r>
              <a:rPr lang="en-US" b="0" i="0" u="none" strike="noStrike" dirty="0">
                <a:solidFill>
                  <a:srgbClr val="0000FF"/>
                </a:solidFill>
                <a:effectLst/>
                <a:latin typeface="Consolas" panose="020B0609020204030204" pitchFamily="49" charset="0"/>
                <a:cs typeface="Consolas" panose="020B0609020204030204" pitchFamily="49" charset="0"/>
              </a:rPr>
              <a:t>lambda</a:t>
            </a:r>
            <a:r>
              <a:rPr lang="en-US" b="0" i="0" u="none" strike="noStrike" dirty="0">
                <a:solidFill>
                  <a:srgbClr val="000000"/>
                </a:solidFill>
                <a:effectLst/>
                <a:latin typeface="Consolas" panose="020B0609020204030204" pitchFamily="49" charset="0"/>
                <a:cs typeface="Consolas" panose="020B0609020204030204" pitchFamily="49" charset="0"/>
              </a:rPr>
              <a:t> x: </a:t>
            </a:r>
            <a:r>
              <a:rPr lang="en-US" b="0" i="0" u="none" strike="noStrike" dirty="0">
                <a:solidFill>
                  <a:srgbClr val="09885A"/>
                </a:solidFill>
                <a:effectLst/>
                <a:latin typeface="Consolas" panose="020B0609020204030204" pitchFamily="49" charset="0"/>
                <a:cs typeface="Consolas" panose="020B0609020204030204" pitchFamily="49" charset="0"/>
              </a:rPr>
              <a:t>1</a:t>
            </a:r>
            <a:r>
              <a:rPr lang="en-US" b="0" i="0" u="none" strike="noStrike" dirty="0">
                <a:solidFill>
                  <a:srgbClr val="000000"/>
                </a:solidFill>
                <a:effectLst/>
                <a:latin typeface="Consolas" panose="020B0609020204030204" pitchFamily="49" charset="0"/>
                <a:cs typeface="Consolas" panose="020B0609020204030204" pitchFamily="49" charset="0"/>
              </a:rPr>
              <a:t> / (</a:t>
            </a:r>
            <a:r>
              <a:rPr lang="en-US" b="0" i="0" u="none" strike="noStrike" dirty="0">
                <a:solidFill>
                  <a:srgbClr val="09885A"/>
                </a:solidFill>
                <a:effectLst/>
                <a:latin typeface="Consolas" panose="020B0609020204030204" pitchFamily="49" charset="0"/>
                <a:cs typeface="Consolas" panose="020B0609020204030204" pitchFamily="49" charset="0"/>
              </a:rPr>
              <a:t>1</a:t>
            </a:r>
            <a:r>
              <a:rPr lang="en-US" b="0" i="0" u="none" strike="noStrike" dirty="0">
                <a:solidFill>
                  <a:srgbClr val="000000"/>
                </a:solidFill>
                <a:effectLst/>
                <a:latin typeface="Consolas" panose="020B0609020204030204" pitchFamily="49" charset="0"/>
                <a:cs typeface="Consolas" panose="020B0609020204030204" pitchFamily="49" charset="0"/>
              </a:rPr>
              <a:t> + </a:t>
            </a:r>
            <a:r>
              <a:rPr lang="en-US" b="0" i="0" u="none" strike="noStrike" dirty="0" err="1">
                <a:solidFill>
                  <a:srgbClr val="000000"/>
                </a:solidFill>
                <a:effectLst/>
                <a:latin typeface="Consolas" panose="020B0609020204030204" pitchFamily="49" charset="0"/>
                <a:cs typeface="Consolas" panose="020B0609020204030204" pitchFamily="49" charset="0"/>
              </a:rPr>
              <a:t>np.exp</a:t>
            </a:r>
            <a:r>
              <a:rPr lang="en-US" b="0" i="0" u="none" strike="noStrike" dirty="0">
                <a:solidFill>
                  <a:srgbClr val="000000"/>
                </a:solidFill>
                <a:effectLst/>
                <a:latin typeface="Consolas" panose="020B0609020204030204" pitchFamily="49" charset="0"/>
                <a:cs typeface="Consolas" panose="020B0609020204030204" pitchFamily="49" charset="0"/>
              </a:rPr>
              <a:t>(-x))</a:t>
            </a:r>
          </a:p>
          <a:p>
            <a:pPr algn="l"/>
            <a:br>
              <a:rPr lang="en-US" b="0" i="0" u="none" strike="noStrike" dirty="0">
                <a:solidFill>
                  <a:srgbClr val="000000"/>
                </a:solidFill>
                <a:effectLst/>
                <a:latin typeface="Consolas" panose="020B0609020204030204" pitchFamily="49" charset="0"/>
                <a:cs typeface="Consolas" panose="020B0609020204030204" pitchFamily="49" charset="0"/>
              </a:rPr>
            </a:br>
            <a:r>
              <a:rPr lang="en-US" b="0" i="0" u="none" strike="noStrike" dirty="0">
                <a:solidFill>
                  <a:srgbClr val="0000FF"/>
                </a:solidFill>
                <a:effectLst/>
                <a:latin typeface="Consolas" panose="020B0609020204030204" pitchFamily="49" charset="0"/>
                <a:cs typeface="Consolas" panose="020B0609020204030204" pitchFamily="49" charset="0"/>
              </a:rPr>
              <a:t>def</a:t>
            </a:r>
            <a:r>
              <a:rPr lang="en-US" b="0" i="0" u="none" strike="noStrike" dirty="0">
                <a:solidFill>
                  <a:srgbClr val="000000"/>
                </a:solidFill>
                <a:effectLst/>
                <a:latin typeface="Consolas" panose="020B0609020204030204" pitchFamily="49" charset="0"/>
                <a:cs typeface="Consolas" panose="020B0609020204030204" pitchFamily="49" charset="0"/>
              </a:rPr>
              <a:t> </a:t>
            </a:r>
            <a:r>
              <a:rPr lang="en-US" b="0" i="0" u="none" strike="noStrike" dirty="0" err="1">
                <a:solidFill>
                  <a:srgbClr val="795E26"/>
                </a:solidFill>
                <a:effectLst/>
                <a:latin typeface="Consolas" panose="020B0609020204030204" pitchFamily="49" charset="0"/>
                <a:cs typeface="Consolas" panose="020B0609020204030204" pitchFamily="49" charset="0"/>
              </a:rPr>
              <a:t>forward_prop</a:t>
            </a:r>
            <a:r>
              <a:rPr lang="en-US" b="0" i="0" u="none" strike="noStrike" dirty="0">
                <a:solidFill>
                  <a:srgbClr val="000000"/>
                </a:solidFill>
                <a:effectLst/>
                <a:latin typeface="Consolas" panose="020B0609020204030204" pitchFamily="49" charset="0"/>
                <a:cs typeface="Consolas" panose="020B0609020204030204" pitchFamily="49" charset="0"/>
              </a:rPr>
              <a:t>(</a:t>
            </a:r>
            <a:r>
              <a:rPr lang="en-US" b="0" i="0" u="none" strike="noStrike" dirty="0">
                <a:solidFill>
                  <a:srgbClr val="001080"/>
                </a:solidFill>
                <a:effectLst/>
                <a:latin typeface="Consolas" panose="020B0609020204030204" pitchFamily="49" charset="0"/>
                <a:cs typeface="Consolas" panose="020B0609020204030204" pitchFamily="49" charset="0"/>
              </a:rPr>
              <a:t>X</a:t>
            </a:r>
            <a:r>
              <a:rPr lang="en-US" b="0" i="0" u="none" strike="noStrike" dirty="0">
                <a:solidFill>
                  <a:srgbClr val="000000"/>
                </a:solidFill>
                <a:effectLst/>
                <a:latin typeface="Consolas" panose="020B0609020204030204" pitchFamily="49" charset="0"/>
                <a:cs typeface="Consolas" panose="020B0609020204030204" pitchFamily="49" charset="0"/>
              </a:rPr>
              <a:t>):</a:t>
            </a:r>
          </a:p>
          <a:p>
            <a:pPr lvl="1"/>
            <a:r>
              <a:rPr lang="en-US" b="0" i="0" u="none" strike="noStrike" dirty="0">
                <a:solidFill>
                  <a:srgbClr val="000000"/>
                </a:solidFill>
                <a:effectLst/>
                <a:latin typeface="Consolas" panose="020B0609020204030204" pitchFamily="49" charset="0"/>
                <a:cs typeface="Consolas" panose="020B0609020204030204" pitchFamily="49" charset="0"/>
              </a:rPr>
              <a:t>Z1 = </a:t>
            </a:r>
            <a:r>
              <a:rPr lang="en-US" b="0" i="0" u="none" strike="noStrike" dirty="0" err="1">
                <a:solidFill>
                  <a:srgbClr val="000000"/>
                </a:solidFill>
                <a:effectLst/>
                <a:latin typeface="Consolas" panose="020B0609020204030204" pitchFamily="49" charset="0"/>
                <a:cs typeface="Consolas" panose="020B0609020204030204" pitchFamily="49" charset="0"/>
              </a:rPr>
              <a:t>w_hidden</a:t>
            </a:r>
            <a:r>
              <a:rPr lang="en-US" b="0" i="0" u="none" strike="noStrike" dirty="0">
                <a:solidFill>
                  <a:srgbClr val="000000"/>
                </a:solidFill>
                <a:effectLst/>
                <a:latin typeface="Consolas" panose="020B0609020204030204" pitchFamily="49" charset="0"/>
                <a:cs typeface="Consolas" panose="020B0609020204030204" pitchFamily="49" charset="0"/>
              </a:rPr>
              <a:t> @ X + </a:t>
            </a:r>
            <a:r>
              <a:rPr lang="en-US" b="0" i="0" u="none" strike="noStrike" dirty="0" err="1">
                <a:solidFill>
                  <a:srgbClr val="000000"/>
                </a:solidFill>
                <a:effectLst/>
                <a:latin typeface="Consolas" panose="020B0609020204030204" pitchFamily="49" charset="0"/>
                <a:cs typeface="Consolas" panose="020B0609020204030204" pitchFamily="49" charset="0"/>
              </a:rPr>
              <a:t>b_hidden</a:t>
            </a:r>
            <a:endParaRPr lang="en-US" b="0" i="0" u="none" strike="noStrike" dirty="0">
              <a:solidFill>
                <a:srgbClr val="000000"/>
              </a:solidFill>
              <a:effectLst/>
              <a:latin typeface="Consolas" panose="020B0609020204030204" pitchFamily="49" charset="0"/>
              <a:cs typeface="Consolas" panose="020B0609020204030204" pitchFamily="49" charset="0"/>
            </a:endParaRPr>
          </a:p>
          <a:p>
            <a:pPr lvl="1"/>
            <a:r>
              <a:rPr lang="en-US" b="0" i="0" u="none" strike="noStrike" dirty="0">
                <a:solidFill>
                  <a:srgbClr val="000000"/>
                </a:solidFill>
                <a:effectLst/>
                <a:latin typeface="Consolas" panose="020B0609020204030204" pitchFamily="49" charset="0"/>
                <a:cs typeface="Consolas" panose="020B0609020204030204" pitchFamily="49" charset="0"/>
              </a:rPr>
              <a:t>A1 = </a:t>
            </a:r>
            <a:r>
              <a:rPr lang="en-US" b="0" i="0" u="none" strike="noStrike" dirty="0" err="1">
                <a:solidFill>
                  <a:srgbClr val="000000"/>
                </a:solidFill>
                <a:effectLst/>
                <a:latin typeface="Consolas" panose="020B0609020204030204" pitchFamily="49" charset="0"/>
                <a:cs typeface="Consolas" panose="020B0609020204030204" pitchFamily="49" charset="0"/>
              </a:rPr>
              <a:t>relu</a:t>
            </a:r>
            <a:r>
              <a:rPr lang="en-US" b="0" i="0" u="none" strike="noStrike" dirty="0">
                <a:solidFill>
                  <a:srgbClr val="000000"/>
                </a:solidFill>
                <a:effectLst/>
                <a:latin typeface="Consolas" panose="020B0609020204030204" pitchFamily="49" charset="0"/>
                <a:cs typeface="Consolas" panose="020B0609020204030204" pitchFamily="49" charset="0"/>
              </a:rPr>
              <a:t>(Z1)</a:t>
            </a:r>
          </a:p>
          <a:p>
            <a:pPr lvl="1"/>
            <a:r>
              <a:rPr lang="en-US" b="0" i="0" u="none" strike="noStrike" dirty="0">
                <a:solidFill>
                  <a:srgbClr val="000000"/>
                </a:solidFill>
                <a:effectLst/>
                <a:latin typeface="Consolas" panose="020B0609020204030204" pitchFamily="49" charset="0"/>
                <a:cs typeface="Consolas" panose="020B0609020204030204" pitchFamily="49" charset="0"/>
              </a:rPr>
              <a:t>Z2 = </a:t>
            </a:r>
            <a:r>
              <a:rPr lang="en-US" b="0" i="0" u="none" strike="noStrike" dirty="0" err="1">
                <a:solidFill>
                  <a:srgbClr val="000000"/>
                </a:solidFill>
                <a:effectLst/>
                <a:latin typeface="Consolas" panose="020B0609020204030204" pitchFamily="49" charset="0"/>
                <a:cs typeface="Consolas" panose="020B0609020204030204" pitchFamily="49" charset="0"/>
              </a:rPr>
              <a:t>w_output</a:t>
            </a:r>
            <a:r>
              <a:rPr lang="en-US" b="0" i="0" u="none" strike="noStrike" dirty="0">
                <a:solidFill>
                  <a:srgbClr val="000000"/>
                </a:solidFill>
                <a:effectLst/>
                <a:latin typeface="Consolas" panose="020B0609020204030204" pitchFamily="49" charset="0"/>
                <a:cs typeface="Consolas" panose="020B0609020204030204" pitchFamily="49" charset="0"/>
              </a:rPr>
              <a:t> @ A1 + </a:t>
            </a:r>
            <a:r>
              <a:rPr lang="en-US" b="0" i="0" u="none" strike="noStrike" dirty="0" err="1">
                <a:solidFill>
                  <a:srgbClr val="000000"/>
                </a:solidFill>
                <a:effectLst/>
                <a:latin typeface="Consolas" panose="020B0609020204030204" pitchFamily="49" charset="0"/>
                <a:cs typeface="Consolas" panose="020B0609020204030204" pitchFamily="49" charset="0"/>
              </a:rPr>
              <a:t>b_output</a:t>
            </a:r>
            <a:endParaRPr lang="en-US" dirty="0">
              <a:solidFill>
                <a:srgbClr val="000000"/>
              </a:solidFill>
              <a:latin typeface="Consolas" panose="020B0609020204030204" pitchFamily="49" charset="0"/>
              <a:cs typeface="Consolas" panose="020B0609020204030204" pitchFamily="49" charset="0"/>
            </a:endParaRPr>
          </a:p>
          <a:p>
            <a:pPr lvl="1"/>
            <a:r>
              <a:rPr lang="en-US" b="0" i="0" u="none" strike="noStrike" dirty="0">
                <a:solidFill>
                  <a:srgbClr val="000000"/>
                </a:solidFill>
                <a:effectLst/>
                <a:latin typeface="Consolas" panose="020B0609020204030204" pitchFamily="49" charset="0"/>
                <a:cs typeface="Consolas" panose="020B0609020204030204" pitchFamily="49" charset="0"/>
              </a:rPr>
              <a:t>A2 = logistic(Z2)</a:t>
            </a:r>
            <a:endParaRPr lang="en-US" dirty="0">
              <a:solidFill>
                <a:srgbClr val="000000"/>
              </a:solidFill>
              <a:latin typeface="Consolas" panose="020B0609020204030204" pitchFamily="49" charset="0"/>
              <a:cs typeface="Consolas" panose="020B0609020204030204" pitchFamily="49" charset="0"/>
            </a:endParaRPr>
          </a:p>
          <a:p>
            <a:pPr algn="l"/>
            <a:r>
              <a:rPr lang="en-US" b="0" i="0" u="none" strike="noStrike" dirty="0">
                <a:solidFill>
                  <a:srgbClr val="AF00DB"/>
                </a:solidFill>
                <a:effectLst/>
                <a:latin typeface="Consolas" panose="020B0609020204030204" pitchFamily="49" charset="0"/>
                <a:cs typeface="Consolas" panose="020B0609020204030204" pitchFamily="49" charset="0"/>
              </a:rPr>
              <a:t>    return</a:t>
            </a:r>
            <a:r>
              <a:rPr lang="en-US" b="0" i="0" u="none" strike="noStrike" dirty="0">
                <a:solidFill>
                  <a:srgbClr val="000000"/>
                </a:solidFill>
                <a:effectLst/>
                <a:latin typeface="Consolas" panose="020B0609020204030204" pitchFamily="49" charset="0"/>
                <a:cs typeface="Consolas" panose="020B0609020204030204" pitchFamily="49" charset="0"/>
              </a:rPr>
              <a:t> Z1, A1, Z2, A2</a:t>
            </a:r>
          </a:p>
        </p:txBody>
      </p:sp>
      <p:pic>
        <p:nvPicPr>
          <p:cNvPr id="12" name="Graphic 11">
            <a:extLst>
              <a:ext uri="{FF2B5EF4-FFF2-40B4-BE49-F238E27FC236}">
                <a16:creationId xmlns:a16="http://schemas.microsoft.com/office/drawing/2014/main" id="{D6A5749C-EDA0-1211-5135-76C1BE7898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1069" y="1468308"/>
            <a:ext cx="3376236" cy="2631136"/>
          </a:xfrm>
          <a:prstGeom prst="rect">
            <a:avLst/>
          </a:prstGeom>
        </p:spPr>
      </p:pic>
    </p:spTree>
    <p:extLst>
      <p:ext uri="{BB962C8B-B14F-4D97-AF65-F5344CB8AC3E}">
        <p14:creationId xmlns:p14="http://schemas.microsoft.com/office/powerpoint/2010/main" val="37040194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9695E-BD7F-6699-71AA-791F71572EE4}"/>
              </a:ext>
            </a:extLst>
          </p:cNvPr>
          <p:cNvSpPr>
            <a:spLocks noGrp="1"/>
          </p:cNvSpPr>
          <p:nvPr>
            <p:ph type="title"/>
          </p:nvPr>
        </p:nvSpPr>
        <p:spPr/>
        <p:txBody>
          <a:bodyPr/>
          <a:lstStyle/>
          <a:p>
            <a:r>
              <a:rPr lang="en-US" dirty="0"/>
              <a:t>Using Chain Rule for Neural Networks</a:t>
            </a:r>
          </a:p>
        </p:txBody>
      </p:sp>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64FC8681-8D50-EF00-3001-638EFD3CE43E}"/>
                  </a:ext>
                </a:extLst>
              </p:cNvPr>
              <p:cNvSpPr txBox="1">
                <a:spLocks/>
              </p:cNvSpPr>
              <p:nvPr/>
            </p:nvSpPr>
            <p:spPr>
              <a:xfrm>
                <a:off x="539496" y="1435608"/>
                <a:ext cx="6340990" cy="397764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b="1" dirty="0"/>
                  <a:t>Let’s define a cost function </a:t>
                </a:r>
                <a14:m>
                  <m:oMath xmlns:m="http://schemas.openxmlformats.org/officeDocument/2006/math">
                    <m:r>
                      <a:rPr lang="en-US" b="1" i="1" dirty="0" smtClean="0">
                        <a:latin typeface="Cambria Math" panose="02040503050406030204" pitchFamily="18" charset="0"/>
                      </a:rPr>
                      <m:t>𝑪</m:t>
                    </m:r>
                  </m:oMath>
                </a14:m>
                <a:r>
                  <a:rPr lang="en-US" b="1" dirty="0"/>
                  <a:t> for our neural network, which will square the differences between the predicted outputs </a:t>
                </a:r>
                <a14:m>
                  <m:oMath xmlns:m="http://schemas.openxmlformats.org/officeDocument/2006/math">
                    <m:r>
                      <a:rPr lang="en-US" b="1" i="1" dirty="0" smtClean="0">
                        <a:latin typeface="Cambria Math" panose="02040503050406030204" pitchFamily="18" charset="0"/>
                      </a:rPr>
                      <m:t>𝑨</m:t>
                    </m:r>
                    <m:r>
                      <a:rPr lang="en-US" b="1" i="1" baseline="-25000" dirty="0" smtClean="0">
                        <a:latin typeface="Cambria Math" panose="02040503050406030204" pitchFamily="18" charset="0"/>
                      </a:rPr>
                      <m:t>𝟐</m:t>
                    </m:r>
                  </m:oMath>
                </a14:m>
                <a:r>
                  <a:rPr lang="en-US" b="1" dirty="0"/>
                  <a:t> and actual outputs </a:t>
                </a:r>
                <a14:m>
                  <m:oMath xmlns:m="http://schemas.openxmlformats.org/officeDocument/2006/math">
                    <m:r>
                      <a:rPr lang="en-US" b="1" i="1" dirty="0" smtClean="0">
                        <a:latin typeface="Cambria Math" panose="02040503050406030204" pitchFamily="18" charset="0"/>
                      </a:rPr>
                      <m:t>𝒀</m:t>
                    </m:r>
                  </m:oMath>
                </a14:m>
                <a:r>
                  <a:rPr lang="en-US" b="1" dirty="0"/>
                  <a:t> in our training data. </a:t>
                </a:r>
              </a:p>
            </p:txBody>
          </p:sp>
        </mc:Choice>
        <mc:Fallback>
          <p:sp>
            <p:nvSpPr>
              <p:cNvPr id="6" name="Content Placeholder 2">
                <a:extLst>
                  <a:ext uri="{FF2B5EF4-FFF2-40B4-BE49-F238E27FC236}">
                    <a16:creationId xmlns:a16="http://schemas.microsoft.com/office/drawing/2014/main" id="{64FC8681-8D50-EF00-3001-638EFD3CE43E}"/>
                  </a:ext>
                </a:extLst>
              </p:cNvPr>
              <p:cNvSpPr txBox="1">
                <a:spLocks noRot="1" noChangeAspect="1" noMove="1" noResize="1" noEditPoints="1" noAdjustHandles="1" noChangeArrowheads="1" noChangeShapeType="1" noTextEdit="1"/>
              </p:cNvSpPr>
              <p:nvPr/>
            </p:nvSpPr>
            <p:spPr>
              <a:xfrm>
                <a:off x="539496" y="1435608"/>
                <a:ext cx="6340990" cy="3977640"/>
              </a:xfrm>
              <a:prstGeom prst="rect">
                <a:avLst/>
              </a:prstGeom>
              <a:blipFill>
                <a:blip r:embed="rId3"/>
                <a:stretch>
                  <a:fillRect l="-800"/>
                </a:stretch>
              </a:blipFill>
            </p:spPr>
            <p:txBody>
              <a:bodyPr/>
              <a:lstStyle/>
              <a:p>
                <a:r>
                  <a:rPr lang="en-US">
                    <a:noFill/>
                  </a:rPr>
                  <a:t> </a:t>
                </a:r>
              </a:p>
            </p:txBody>
          </p:sp>
        </mc:Fallback>
      </mc:AlternateContent>
      <p:pic>
        <p:nvPicPr>
          <p:cNvPr id="10" name="Graphic 9">
            <a:extLst>
              <a:ext uri="{FF2B5EF4-FFF2-40B4-BE49-F238E27FC236}">
                <a16:creationId xmlns:a16="http://schemas.microsoft.com/office/drawing/2014/main" id="{69DB9248-6620-CFFD-8CE7-39613A0966F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54619" y="3330326"/>
            <a:ext cx="2626004" cy="458024"/>
          </a:xfrm>
          <a:prstGeom prst="rect">
            <a:avLst/>
          </a:prstGeom>
        </p:spPr>
      </p:pic>
      <p:pic>
        <p:nvPicPr>
          <p:cNvPr id="17" name="Graphic 16">
            <a:extLst>
              <a:ext uri="{FF2B5EF4-FFF2-40B4-BE49-F238E27FC236}">
                <a16:creationId xmlns:a16="http://schemas.microsoft.com/office/drawing/2014/main" id="{A968ABC4-C23A-E3CC-5012-E8B8660F408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721266" y="1598476"/>
            <a:ext cx="3586838" cy="3661048"/>
          </a:xfrm>
          <a:prstGeom prst="rect">
            <a:avLst/>
          </a:prstGeom>
        </p:spPr>
      </p:pic>
      <p:sp>
        <p:nvSpPr>
          <p:cNvPr id="18" name="Rectangle 17">
            <a:extLst>
              <a:ext uri="{FF2B5EF4-FFF2-40B4-BE49-F238E27FC236}">
                <a16:creationId xmlns:a16="http://schemas.microsoft.com/office/drawing/2014/main" id="{2341A2F5-84ED-3955-E6A9-C245F20A9823}"/>
              </a:ext>
            </a:extLst>
          </p:cNvPr>
          <p:cNvSpPr/>
          <p:nvPr/>
        </p:nvSpPr>
        <p:spPr>
          <a:xfrm>
            <a:off x="7398326" y="4703163"/>
            <a:ext cx="3383280" cy="837579"/>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59276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CC03F-75E0-1A3C-FACD-3A97525F15AC}"/>
              </a:ext>
            </a:extLst>
          </p:cNvPr>
          <p:cNvSpPr>
            <a:spLocks noGrp="1"/>
          </p:cNvSpPr>
          <p:nvPr>
            <p:ph type="title"/>
          </p:nvPr>
        </p:nvSpPr>
        <p:spPr/>
        <p:txBody>
          <a:bodyPr/>
          <a:lstStyle/>
          <a:p>
            <a:r>
              <a:rPr lang="en-US" dirty="0"/>
              <a:t>Using Chain Rule for Neural Networks</a:t>
            </a:r>
          </a:p>
        </p:txBody>
      </p:sp>
      <p:pic>
        <p:nvPicPr>
          <p:cNvPr id="4" name="Graphic 3">
            <a:extLst>
              <a:ext uri="{FF2B5EF4-FFF2-40B4-BE49-F238E27FC236}">
                <a16:creationId xmlns:a16="http://schemas.microsoft.com/office/drawing/2014/main" id="{141838F8-4AA7-235A-1FED-6869E85B8A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721266" y="1598476"/>
            <a:ext cx="3586838" cy="3661048"/>
          </a:xfrm>
          <a:prstGeom prst="rect">
            <a:avLst/>
          </a:prstGeom>
        </p:spPr>
      </p:pic>
      <p:sp>
        <p:nvSpPr>
          <p:cNvPr id="5" name="Content Placeholder 2">
            <a:extLst>
              <a:ext uri="{FF2B5EF4-FFF2-40B4-BE49-F238E27FC236}">
                <a16:creationId xmlns:a16="http://schemas.microsoft.com/office/drawing/2014/main" id="{8DD53C2C-DA9B-A82D-1AEF-3E1207536CCB}"/>
              </a:ext>
            </a:extLst>
          </p:cNvPr>
          <p:cNvSpPr txBox="1">
            <a:spLocks/>
          </p:cNvSpPr>
          <p:nvPr/>
        </p:nvSpPr>
        <p:spPr>
          <a:xfrm>
            <a:off x="539496" y="1435608"/>
            <a:ext cx="634099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b="1" dirty="0"/>
              <a:t>If we want to measure how a given weight </a:t>
            </a:r>
            <a:r>
              <a:rPr lang="en-US" b="1" i="1" dirty="0"/>
              <a:t>W</a:t>
            </a:r>
            <a:r>
              <a:rPr lang="en-US" b="1" i="1" baseline="-25000" dirty="0"/>
              <a:t>2</a:t>
            </a:r>
            <a:r>
              <a:rPr lang="en-US" b="1" dirty="0"/>
              <a:t> affects the cost function </a:t>
            </a:r>
            <a:r>
              <a:rPr lang="en-US" b="1" i="1" dirty="0"/>
              <a:t>C</a:t>
            </a:r>
            <a:r>
              <a:rPr lang="en-US" b="1" dirty="0"/>
              <a:t>, we need to find that derivative using the chain rule. </a:t>
            </a:r>
          </a:p>
          <a:p>
            <a:endParaRPr lang="en-US" b="1" dirty="0"/>
          </a:p>
          <a:p>
            <a:endParaRPr lang="en-US" b="1" dirty="0"/>
          </a:p>
          <a:p>
            <a:endParaRPr lang="en-US" b="1" dirty="0"/>
          </a:p>
          <a:p>
            <a:endParaRPr lang="en-US" b="1" dirty="0"/>
          </a:p>
        </p:txBody>
      </p:sp>
      <p:pic>
        <p:nvPicPr>
          <p:cNvPr id="7" name="Graphic 6">
            <a:extLst>
              <a:ext uri="{FF2B5EF4-FFF2-40B4-BE49-F238E27FC236}">
                <a16:creationId xmlns:a16="http://schemas.microsoft.com/office/drawing/2014/main" id="{99A5D545-A0C8-170B-9A8C-22993534BD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733530" y="3108472"/>
            <a:ext cx="3952921" cy="693495"/>
          </a:xfrm>
          <a:prstGeom prst="rect">
            <a:avLst/>
          </a:prstGeom>
        </p:spPr>
      </p:pic>
    </p:spTree>
    <p:extLst>
      <p:ext uri="{BB962C8B-B14F-4D97-AF65-F5344CB8AC3E}">
        <p14:creationId xmlns:p14="http://schemas.microsoft.com/office/powerpoint/2010/main" val="131134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CE58D1-0DDA-465A-8CF5-FB1D6F485253}"/>
              </a:ext>
            </a:extLst>
          </p:cNvPr>
          <p:cNvSpPr>
            <a:spLocks noGrp="1"/>
          </p:cNvSpPr>
          <p:nvPr>
            <p:ph type="title"/>
          </p:nvPr>
        </p:nvSpPr>
        <p:spPr/>
        <p:txBody>
          <a:bodyPr/>
          <a:lstStyle/>
          <a:p>
            <a:r>
              <a:rPr lang="en-US" dirty="0"/>
              <a:t>Derivatives – Measuring “Steepness”</a:t>
            </a:r>
          </a:p>
        </p:txBody>
      </p:sp>
      <p:pic>
        <p:nvPicPr>
          <p:cNvPr id="4" name="Picture 3">
            <a:extLst>
              <a:ext uri="{FF2B5EF4-FFF2-40B4-BE49-F238E27FC236}">
                <a16:creationId xmlns:a16="http://schemas.microsoft.com/office/drawing/2014/main" id="{6AC03B72-A1BC-4039-839B-8AA632086C6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906818" y="1489751"/>
            <a:ext cx="3518900" cy="3518900"/>
          </a:xfrm>
          <a:prstGeom prst="rect">
            <a:avLst/>
          </a:prstGeom>
        </p:spPr>
      </p:pic>
      <p:sp>
        <p:nvSpPr>
          <p:cNvPr id="5" name="TextBox 4">
            <a:extLst>
              <a:ext uri="{FF2B5EF4-FFF2-40B4-BE49-F238E27FC236}">
                <a16:creationId xmlns:a16="http://schemas.microsoft.com/office/drawing/2014/main" id="{6A293A80-D039-4D96-9EC1-17EB740DAF32}"/>
              </a:ext>
            </a:extLst>
          </p:cNvPr>
          <p:cNvSpPr txBox="1"/>
          <p:nvPr/>
        </p:nvSpPr>
        <p:spPr>
          <a:xfrm>
            <a:off x="7875141" y="5101119"/>
            <a:ext cx="3518900" cy="923330"/>
          </a:xfrm>
          <a:prstGeom prst="rect">
            <a:avLst/>
          </a:prstGeom>
          <a:noFill/>
        </p:spPr>
        <p:txBody>
          <a:bodyPr wrap="square" rtlCol="0">
            <a:spAutoFit/>
          </a:bodyPr>
          <a:lstStyle/>
          <a:p>
            <a:r>
              <a:rPr lang="en-US" i="1" dirty="0"/>
              <a:t>We can estimate slope at a given point by drawing a line through a close neighboring point. </a:t>
            </a:r>
          </a:p>
        </p:txBody>
      </p:sp>
      <p:sp>
        <p:nvSpPr>
          <p:cNvPr id="8" name="Rectangle 1">
            <a:extLst>
              <a:ext uri="{FF2B5EF4-FFF2-40B4-BE49-F238E27FC236}">
                <a16:creationId xmlns:a16="http://schemas.microsoft.com/office/drawing/2014/main" id="{10974475-E11A-4C90-9703-8CC01407AA9E}"/>
              </a:ext>
            </a:extLst>
          </p:cNvPr>
          <p:cNvSpPr>
            <a:spLocks noChangeArrowheads="1"/>
          </p:cNvSpPr>
          <p:nvPr/>
        </p:nvSpPr>
        <p:spPr bwMode="auto">
          <a:xfrm>
            <a:off x="652409" y="3429000"/>
            <a:ext cx="5060022"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33B3"/>
                </a:solidFill>
                <a:effectLst/>
                <a:latin typeface="JetBrains Mono"/>
              </a:rPr>
              <a:t>def </a:t>
            </a:r>
            <a:r>
              <a:rPr kumimoji="0" lang="en-US" altLang="en-US" b="0" i="0" u="none" strike="noStrike" cap="none" normalizeH="0" baseline="0" dirty="0" err="1">
                <a:ln>
                  <a:noFill/>
                </a:ln>
                <a:solidFill>
                  <a:srgbClr val="000000"/>
                </a:solidFill>
                <a:effectLst/>
                <a:latin typeface="JetBrains Mono"/>
              </a:rPr>
              <a:t>derivative_x</a:t>
            </a:r>
            <a:r>
              <a:rPr kumimoji="0" lang="en-US" altLang="en-US" b="0" i="0" u="none" strike="noStrike" cap="none" normalizeH="0" baseline="0" dirty="0">
                <a:ln>
                  <a:noFill/>
                </a:ln>
                <a:solidFill>
                  <a:srgbClr val="080808"/>
                </a:solidFill>
                <a:effectLst/>
                <a:latin typeface="JetBrains Mono"/>
              </a:rPr>
              <a:t>(f, x, </a:t>
            </a:r>
            <a:r>
              <a:rPr kumimoji="0" lang="en-US" altLang="en-US" b="0" i="0" u="none" strike="noStrike" cap="none" normalizeH="0" baseline="0" dirty="0" err="1">
                <a:ln>
                  <a:noFill/>
                </a:ln>
                <a:solidFill>
                  <a:srgbClr val="080808"/>
                </a:solidFill>
                <a:effectLst/>
                <a:latin typeface="JetBrains Mono"/>
              </a:rPr>
              <a:t>step_size</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m = (f(x + </a:t>
            </a:r>
            <a:r>
              <a:rPr kumimoji="0" lang="en-US" altLang="en-US" b="0" i="0" u="none" strike="noStrike" cap="none" normalizeH="0" baseline="0" dirty="0" err="1">
                <a:ln>
                  <a:noFill/>
                </a:ln>
                <a:solidFill>
                  <a:srgbClr val="080808"/>
                </a:solidFill>
                <a:effectLst/>
                <a:latin typeface="JetBrains Mono"/>
              </a:rPr>
              <a:t>step_size</a:t>
            </a:r>
            <a:r>
              <a:rPr kumimoji="0" lang="en-US" altLang="en-US" b="0" i="0" u="none" strike="noStrike" cap="none" normalizeH="0" baseline="0" dirty="0">
                <a:ln>
                  <a:noFill/>
                </a:ln>
                <a:solidFill>
                  <a:srgbClr val="080808"/>
                </a:solidFill>
                <a:effectLst/>
                <a:latin typeface="JetBrains Mono"/>
              </a:rPr>
              <a:t>) - f(x)) / ((x + </a:t>
            </a:r>
            <a:r>
              <a:rPr kumimoji="0" lang="en-US" altLang="en-US" b="0" i="0" u="none" strike="noStrike" cap="none" normalizeH="0" baseline="0" dirty="0" err="1">
                <a:ln>
                  <a:noFill/>
                </a:ln>
                <a:solidFill>
                  <a:srgbClr val="080808"/>
                </a:solidFill>
                <a:effectLst/>
                <a:latin typeface="JetBrains Mono"/>
              </a:rPr>
              <a:t>step_size</a:t>
            </a:r>
            <a:r>
              <a:rPr kumimoji="0" lang="en-US" altLang="en-US" b="0" i="0" u="none" strike="noStrike" cap="none" normalizeH="0" baseline="0" dirty="0">
                <a:ln>
                  <a:noFill/>
                </a:ln>
                <a:solidFill>
                  <a:srgbClr val="080808"/>
                </a:solidFill>
                <a:effectLst/>
                <a:latin typeface="JetBrains Mono"/>
              </a:rPr>
              <a:t>) - x)</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return </a:t>
            </a:r>
            <a:r>
              <a:rPr kumimoji="0" lang="en-US" altLang="en-US" b="0" i="0" u="none" strike="noStrike" cap="none" normalizeH="0" baseline="0" dirty="0">
                <a:ln>
                  <a:noFill/>
                </a:ln>
                <a:solidFill>
                  <a:srgbClr val="080808"/>
                </a:solidFill>
                <a:effectLst/>
                <a:latin typeface="JetBrains Mono"/>
              </a:rPr>
              <a:t>m</a:t>
            </a:r>
            <a:br>
              <a:rPr kumimoji="0" lang="en-US" altLang="en-US" b="0" i="0" u="none" strike="noStrike" cap="none" normalizeH="0" baseline="0" dirty="0">
                <a:ln>
                  <a:noFill/>
                </a:ln>
                <a:solidFill>
                  <a:srgbClr val="080808"/>
                </a:solidFill>
                <a:effectLst/>
                <a:latin typeface="JetBrains Mono"/>
              </a:rPr>
            </a:b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033B3"/>
                </a:solidFill>
                <a:effectLst/>
                <a:latin typeface="JetBrains Mono"/>
              </a:rPr>
              <a:t>def </a:t>
            </a:r>
            <a:r>
              <a:rPr kumimoji="0" lang="en-US" altLang="en-US" b="0" i="0" u="none" strike="noStrike" cap="none" normalizeH="0" baseline="0" dirty="0" err="1">
                <a:ln>
                  <a:noFill/>
                </a:ln>
                <a:solidFill>
                  <a:srgbClr val="000000"/>
                </a:solidFill>
                <a:effectLst/>
                <a:latin typeface="JetBrains Mono"/>
              </a:rPr>
              <a:t>my_function</a:t>
            </a:r>
            <a:r>
              <a:rPr kumimoji="0" lang="en-US" altLang="en-US" b="0" i="0" u="none" strike="noStrike" cap="none" normalizeH="0" baseline="0" dirty="0">
                <a:ln>
                  <a:noFill/>
                </a:ln>
                <a:solidFill>
                  <a:srgbClr val="080808"/>
                </a:solidFill>
                <a:effectLst/>
                <a:latin typeface="JetBrains Mono"/>
              </a:rPr>
              <a:t>(x):</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return </a:t>
            </a:r>
            <a:r>
              <a:rPr kumimoji="0" lang="en-US" altLang="en-US" b="0" i="0" u="none" strike="noStrike" cap="none" normalizeH="0" baseline="0" dirty="0">
                <a:ln>
                  <a:noFill/>
                </a:ln>
                <a:solidFill>
                  <a:srgbClr val="080808"/>
                </a:solidFill>
                <a:effectLst/>
                <a:latin typeface="JetBrains Mono"/>
              </a:rPr>
              <a:t>x ** </a:t>
            </a:r>
            <a:r>
              <a:rPr kumimoji="0" lang="en-US" altLang="en-US" b="0" i="0" u="none" strike="noStrike" cap="none" normalizeH="0" baseline="0" dirty="0">
                <a:ln>
                  <a:noFill/>
                </a:ln>
                <a:solidFill>
                  <a:srgbClr val="1750EB"/>
                </a:solidFill>
                <a:effectLst/>
                <a:latin typeface="JetBrains Mono"/>
              </a:rPr>
              <a:t>2</a:t>
            </a:r>
            <a:br>
              <a:rPr kumimoji="0" lang="en-US" altLang="en-US" b="0" i="0" u="none" strike="noStrike" cap="none" normalizeH="0" baseline="0" dirty="0">
                <a:ln>
                  <a:noFill/>
                </a:ln>
                <a:solidFill>
                  <a:srgbClr val="1750EB"/>
                </a:solidFill>
                <a:effectLst/>
                <a:latin typeface="JetBrains Mono"/>
              </a:rPr>
            </a:br>
            <a:br>
              <a:rPr kumimoji="0" lang="en-US" altLang="en-US" b="0" i="0" u="none" strike="noStrike" cap="none" normalizeH="0" baseline="0" dirty="0">
                <a:ln>
                  <a:noFill/>
                </a:ln>
                <a:solidFill>
                  <a:srgbClr val="1750EB"/>
                </a:solidFill>
                <a:effectLst/>
                <a:latin typeface="JetBrains Mono"/>
              </a:rPr>
            </a:br>
            <a:r>
              <a:rPr kumimoji="0" lang="en-US" altLang="en-US" b="0" i="0" u="none" strike="noStrike" cap="none" normalizeH="0" baseline="0" dirty="0">
                <a:ln>
                  <a:noFill/>
                </a:ln>
                <a:solidFill>
                  <a:srgbClr val="080808"/>
                </a:solidFill>
                <a:effectLst/>
                <a:latin typeface="JetBrains Mono"/>
              </a:rPr>
              <a:t>slope_at_2 = </a:t>
            </a:r>
            <a:r>
              <a:rPr kumimoji="0" lang="en-US" altLang="en-US" b="0" i="0" u="none" strike="noStrike" cap="none" normalizeH="0" baseline="0" dirty="0" err="1">
                <a:ln>
                  <a:noFill/>
                </a:ln>
                <a:solidFill>
                  <a:srgbClr val="080808"/>
                </a:solidFill>
                <a:effectLst/>
                <a:latin typeface="JetBrains Mono"/>
              </a:rPr>
              <a:t>derivative_x</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80808"/>
                </a:solidFill>
                <a:effectLst/>
                <a:latin typeface="JetBrains Mono"/>
              </a:rPr>
              <a:t>my_function</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1750EB"/>
                </a:solidFill>
                <a:effectLst/>
                <a:latin typeface="JetBrains Mono"/>
              </a:rPr>
              <a:t>2</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1750EB"/>
                </a:solidFill>
                <a:effectLst/>
                <a:latin typeface="JetBrains Mono"/>
              </a:rPr>
              <a:t>.00001</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print(slope_at_2)  </a:t>
            </a:r>
            <a:r>
              <a:rPr kumimoji="0" lang="en-US" altLang="en-US" b="0" i="1" u="none" strike="noStrike" cap="none" normalizeH="0" baseline="0" dirty="0">
                <a:ln>
                  <a:noFill/>
                </a:ln>
                <a:solidFill>
                  <a:srgbClr val="8C8C8C"/>
                </a:solidFill>
                <a:effectLst/>
                <a:latin typeface="JetBrains Mono"/>
              </a:rPr>
              <a:t># prints 4.000010000000827</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
        <p:nvSpPr>
          <p:cNvPr id="9" name="Content Placeholder 1">
            <a:extLst>
              <a:ext uri="{FF2B5EF4-FFF2-40B4-BE49-F238E27FC236}">
                <a16:creationId xmlns:a16="http://schemas.microsoft.com/office/drawing/2014/main" id="{00237B28-0830-45F4-9322-C603D504407E}"/>
              </a:ext>
            </a:extLst>
          </p:cNvPr>
          <p:cNvSpPr>
            <a:spLocks noGrp="1"/>
          </p:cNvSpPr>
          <p:nvPr>
            <p:ph sz="half" idx="2"/>
          </p:nvPr>
        </p:nvSpPr>
        <p:spPr>
          <a:xfrm>
            <a:off x="541612" y="1431014"/>
            <a:ext cx="6300977" cy="4978930"/>
          </a:xfrm>
        </p:spPr>
        <p:txBody>
          <a:bodyPr/>
          <a:lstStyle/>
          <a:p>
            <a:pPr marL="0" indent="0">
              <a:lnSpc>
                <a:spcPct val="100000"/>
              </a:lnSpc>
              <a:buNone/>
            </a:pPr>
            <a:r>
              <a:rPr lang="en-US" dirty="0"/>
              <a:t>Here is how we implement this slope estimator in Python, where </a:t>
            </a:r>
            <a:r>
              <a:rPr lang="en-US" dirty="0" err="1">
                <a:latin typeface="Consolas" panose="020B0609020204030204" pitchFamily="49" charset="0"/>
              </a:rPr>
              <a:t>derivative_x</a:t>
            </a:r>
            <a:r>
              <a:rPr lang="en-US" dirty="0">
                <a:latin typeface="Consolas" panose="020B0609020204030204" pitchFamily="49" charset="0"/>
              </a:rPr>
              <a:t>() </a:t>
            </a:r>
            <a:r>
              <a:rPr lang="en-US" dirty="0"/>
              <a:t>returns the slope and </a:t>
            </a:r>
            <a:r>
              <a:rPr lang="en-US" dirty="0" err="1">
                <a:latin typeface="Consolas" panose="020B0609020204030204" pitchFamily="49" charset="0"/>
              </a:rPr>
              <a:t>my_function</a:t>
            </a:r>
            <a:r>
              <a:rPr lang="en-US" dirty="0">
                <a:latin typeface="Consolas" panose="020B0609020204030204" pitchFamily="49" charset="0"/>
              </a:rPr>
              <a:t>() </a:t>
            </a:r>
            <a:r>
              <a:rPr lang="en-US" dirty="0"/>
              <a:t>is the parabola function. </a:t>
            </a:r>
          </a:p>
          <a:p>
            <a:pPr marL="0" indent="0">
              <a:lnSpc>
                <a:spcPct val="100000"/>
              </a:lnSpc>
              <a:buNone/>
            </a:pPr>
            <a:r>
              <a:rPr lang="en-US" dirty="0"/>
              <a:t>We add .00001 to our x-value to get a </a:t>
            </a:r>
            <a:r>
              <a:rPr lang="en-US" i="1" dirty="0"/>
              <a:t>really </a:t>
            </a:r>
            <a:r>
              <a:rPr lang="en-US" dirty="0"/>
              <a:t>close neighboring x-value. </a:t>
            </a:r>
          </a:p>
          <a:p>
            <a:pPr marL="0" indent="0">
              <a:lnSpc>
                <a:spcPct val="100000"/>
              </a:lnSpc>
              <a:buNone/>
            </a:pPr>
            <a:endParaRPr lang="en-US" dirty="0"/>
          </a:p>
        </p:txBody>
      </p:sp>
    </p:spTree>
    <p:extLst>
      <p:ext uri="{BB962C8B-B14F-4D97-AF65-F5344CB8AC3E}">
        <p14:creationId xmlns:p14="http://schemas.microsoft.com/office/powerpoint/2010/main" val="31028949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CC03F-75E0-1A3C-FACD-3A97525F15AC}"/>
              </a:ext>
            </a:extLst>
          </p:cNvPr>
          <p:cNvSpPr>
            <a:spLocks noGrp="1"/>
          </p:cNvSpPr>
          <p:nvPr>
            <p:ph type="title"/>
          </p:nvPr>
        </p:nvSpPr>
        <p:spPr/>
        <p:txBody>
          <a:bodyPr/>
          <a:lstStyle/>
          <a:p>
            <a:r>
              <a:rPr lang="en-US" dirty="0"/>
              <a:t>Using Chain Rule for Neural Networks</a:t>
            </a:r>
          </a:p>
        </p:txBody>
      </p:sp>
      <p:pic>
        <p:nvPicPr>
          <p:cNvPr id="4" name="Graphic 3">
            <a:extLst>
              <a:ext uri="{FF2B5EF4-FFF2-40B4-BE49-F238E27FC236}">
                <a16:creationId xmlns:a16="http://schemas.microsoft.com/office/drawing/2014/main" id="{141838F8-4AA7-235A-1FED-6869E85B8A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721266" y="1598476"/>
            <a:ext cx="3586838" cy="3661048"/>
          </a:xfrm>
          <a:prstGeom prst="rect">
            <a:avLst/>
          </a:prstGeom>
        </p:spPr>
      </p:pic>
      <p:sp>
        <p:nvSpPr>
          <p:cNvPr id="5" name="Content Placeholder 2">
            <a:extLst>
              <a:ext uri="{FF2B5EF4-FFF2-40B4-BE49-F238E27FC236}">
                <a16:creationId xmlns:a16="http://schemas.microsoft.com/office/drawing/2014/main" id="{8DD53C2C-DA9B-A82D-1AEF-3E1207536CCB}"/>
              </a:ext>
            </a:extLst>
          </p:cNvPr>
          <p:cNvSpPr txBox="1">
            <a:spLocks/>
          </p:cNvSpPr>
          <p:nvPr/>
        </p:nvSpPr>
        <p:spPr>
          <a:xfrm>
            <a:off x="539496" y="1435608"/>
            <a:ext cx="634099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b="1" dirty="0"/>
              <a:t>If we want to measure how a given weight </a:t>
            </a:r>
            <a:r>
              <a:rPr lang="en-US" b="1" i="1" dirty="0"/>
              <a:t>W</a:t>
            </a:r>
            <a:r>
              <a:rPr lang="en-US" b="1" i="1" baseline="-25000" dirty="0"/>
              <a:t>2</a:t>
            </a:r>
            <a:r>
              <a:rPr lang="en-US" b="1" dirty="0"/>
              <a:t> affects the cost function </a:t>
            </a:r>
            <a:r>
              <a:rPr lang="en-US" b="1" i="1" dirty="0"/>
              <a:t>C</a:t>
            </a:r>
            <a:r>
              <a:rPr lang="en-US" b="1" dirty="0"/>
              <a:t>, we need to find that derivative using the chain rule. </a:t>
            </a:r>
          </a:p>
          <a:p>
            <a:endParaRPr lang="en-US" b="1" dirty="0"/>
          </a:p>
          <a:p>
            <a:endParaRPr lang="en-US" b="1" dirty="0"/>
          </a:p>
          <a:p>
            <a:endParaRPr lang="en-US" b="1" dirty="0"/>
          </a:p>
          <a:p>
            <a:endParaRPr lang="en-US" b="1" dirty="0"/>
          </a:p>
        </p:txBody>
      </p:sp>
      <p:pic>
        <p:nvPicPr>
          <p:cNvPr id="7" name="Graphic 6">
            <a:extLst>
              <a:ext uri="{FF2B5EF4-FFF2-40B4-BE49-F238E27FC236}">
                <a16:creationId xmlns:a16="http://schemas.microsoft.com/office/drawing/2014/main" id="{99A5D545-A0C8-170B-9A8C-22993534BD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687539" y="2987664"/>
            <a:ext cx="4044903" cy="935112"/>
          </a:xfrm>
          <a:prstGeom prst="rect">
            <a:avLst/>
          </a:prstGeom>
        </p:spPr>
      </p:pic>
    </p:spTree>
    <p:extLst>
      <p:ext uri="{BB962C8B-B14F-4D97-AF65-F5344CB8AC3E}">
        <p14:creationId xmlns:p14="http://schemas.microsoft.com/office/powerpoint/2010/main" val="9175370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CC03F-75E0-1A3C-FACD-3A97525F15AC}"/>
              </a:ext>
            </a:extLst>
          </p:cNvPr>
          <p:cNvSpPr>
            <a:spLocks noGrp="1"/>
          </p:cNvSpPr>
          <p:nvPr>
            <p:ph type="title"/>
          </p:nvPr>
        </p:nvSpPr>
        <p:spPr/>
        <p:txBody>
          <a:bodyPr/>
          <a:lstStyle/>
          <a:p>
            <a:r>
              <a:rPr lang="en-US" dirty="0"/>
              <a:t>Using Chain Rule for Neural Networks</a:t>
            </a:r>
          </a:p>
        </p:txBody>
      </p:sp>
      <p:pic>
        <p:nvPicPr>
          <p:cNvPr id="4" name="Graphic 3">
            <a:extLst>
              <a:ext uri="{FF2B5EF4-FFF2-40B4-BE49-F238E27FC236}">
                <a16:creationId xmlns:a16="http://schemas.microsoft.com/office/drawing/2014/main" id="{141838F8-4AA7-235A-1FED-6869E85B8A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721266" y="1598476"/>
            <a:ext cx="3586838" cy="3661048"/>
          </a:xfrm>
          <a:prstGeom prst="rect">
            <a:avLst/>
          </a:prstGeom>
        </p:spPr>
      </p:pic>
      <p:sp>
        <p:nvSpPr>
          <p:cNvPr id="5" name="Content Placeholder 2">
            <a:extLst>
              <a:ext uri="{FF2B5EF4-FFF2-40B4-BE49-F238E27FC236}">
                <a16:creationId xmlns:a16="http://schemas.microsoft.com/office/drawing/2014/main" id="{8DD53C2C-DA9B-A82D-1AEF-3E1207536CCB}"/>
              </a:ext>
            </a:extLst>
          </p:cNvPr>
          <p:cNvSpPr txBox="1">
            <a:spLocks/>
          </p:cNvSpPr>
          <p:nvPr/>
        </p:nvSpPr>
        <p:spPr>
          <a:xfrm>
            <a:off x="539496" y="1435608"/>
            <a:ext cx="6340990" cy="4974336"/>
          </a:xfrm>
          <a:prstGeom prst="rect">
            <a:avLst/>
          </a:prstGeom>
        </p:spPr>
        <p:txBody>
          <a:bodyPr vert="horz" lIns="91440" tIns="45720" rIns="91440" bIns="45720" rtlCol="0">
            <a:normAutofit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b="1" dirty="0"/>
              <a:t>If we want to measure how a given weight </a:t>
            </a:r>
            <a:r>
              <a:rPr lang="en-US" b="1" i="1" dirty="0"/>
              <a:t>W</a:t>
            </a:r>
            <a:r>
              <a:rPr lang="en-US" b="1" i="1" baseline="-25000" dirty="0"/>
              <a:t>2</a:t>
            </a:r>
            <a:r>
              <a:rPr lang="en-US" b="1" dirty="0"/>
              <a:t> affects the cost function </a:t>
            </a:r>
            <a:r>
              <a:rPr lang="en-US" b="1" i="1" dirty="0"/>
              <a:t>C</a:t>
            </a:r>
            <a:r>
              <a:rPr lang="en-US" b="1" dirty="0"/>
              <a:t>, we need to find that derivative using the chain rule. </a:t>
            </a:r>
          </a:p>
          <a:p>
            <a:endParaRPr lang="en-US" b="1" dirty="0"/>
          </a:p>
          <a:p>
            <a:endParaRPr lang="en-US" b="1" dirty="0"/>
          </a:p>
          <a:p>
            <a:r>
              <a:rPr lang="en-US" b="1" dirty="0"/>
              <a:t>Note the diagonal cancellation pattern above to get that derivative. </a:t>
            </a:r>
          </a:p>
          <a:p>
            <a:r>
              <a:rPr lang="en-US" b="1" dirty="0"/>
              <a:t>This pattern can help us determine what derivatives we need. </a:t>
            </a:r>
          </a:p>
          <a:p>
            <a:endParaRPr lang="en-US" b="1" dirty="0"/>
          </a:p>
          <a:p>
            <a:endParaRPr lang="en-US" b="1" dirty="0"/>
          </a:p>
        </p:txBody>
      </p:sp>
      <p:pic>
        <p:nvPicPr>
          <p:cNvPr id="7" name="Graphic 6">
            <a:extLst>
              <a:ext uri="{FF2B5EF4-FFF2-40B4-BE49-F238E27FC236}">
                <a16:creationId xmlns:a16="http://schemas.microsoft.com/office/drawing/2014/main" id="{99A5D545-A0C8-170B-9A8C-22993534BD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687539" y="2995086"/>
            <a:ext cx="4044903" cy="920268"/>
          </a:xfrm>
          <a:prstGeom prst="rect">
            <a:avLst/>
          </a:prstGeom>
        </p:spPr>
      </p:pic>
    </p:spTree>
    <p:extLst>
      <p:ext uri="{BB962C8B-B14F-4D97-AF65-F5344CB8AC3E}">
        <p14:creationId xmlns:p14="http://schemas.microsoft.com/office/powerpoint/2010/main" val="37826850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29363-C4AD-8DC6-6543-F27CAF0FBEB5}"/>
              </a:ext>
            </a:extLst>
          </p:cNvPr>
          <p:cNvSpPr>
            <a:spLocks noGrp="1"/>
          </p:cNvSpPr>
          <p:nvPr>
            <p:ph type="title"/>
          </p:nvPr>
        </p:nvSpPr>
        <p:spPr/>
        <p:txBody>
          <a:bodyPr/>
          <a:lstStyle/>
          <a:p>
            <a:r>
              <a:rPr lang="en-US" dirty="0"/>
              <a:t>Untangling a Derivative</a:t>
            </a:r>
          </a:p>
        </p:txBody>
      </p:sp>
      <p:sp>
        <p:nvSpPr>
          <p:cNvPr id="3" name="Content Placeholder 2">
            <a:extLst>
              <a:ext uri="{FF2B5EF4-FFF2-40B4-BE49-F238E27FC236}">
                <a16:creationId xmlns:a16="http://schemas.microsoft.com/office/drawing/2014/main" id="{CC730C65-F8F5-C47B-49FB-FC5D15663334}"/>
              </a:ext>
            </a:extLst>
          </p:cNvPr>
          <p:cNvSpPr>
            <a:spLocks noGrp="1"/>
          </p:cNvSpPr>
          <p:nvPr>
            <p:ph sz="quarter" idx="10"/>
          </p:nvPr>
        </p:nvSpPr>
        <p:spPr>
          <a:xfrm>
            <a:off x="539496" y="1435608"/>
            <a:ext cx="6400950" cy="4974336"/>
          </a:xfrm>
        </p:spPr>
        <p:txBody>
          <a:bodyPr>
            <a:normAutofit/>
          </a:bodyPr>
          <a:lstStyle/>
          <a:p>
            <a:r>
              <a:rPr lang="en-US" b="1" dirty="0"/>
              <a:t>Let’s find this derivative highlighted in red first, specifically finding the derivative of this function: </a:t>
            </a:r>
          </a:p>
          <a:p>
            <a:endParaRPr lang="en-US" b="1" dirty="0"/>
          </a:p>
          <a:p>
            <a:r>
              <a:rPr lang="en-US" dirty="0"/>
              <a:t>Using </a:t>
            </a:r>
            <a:r>
              <a:rPr lang="en-US" dirty="0" err="1"/>
              <a:t>SymPy</a:t>
            </a:r>
            <a:r>
              <a:rPr lang="en-US" dirty="0"/>
              <a:t> as shown to the right, we get this derivative.</a:t>
            </a:r>
          </a:p>
          <a:p>
            <a:endParaRPr lang="en-US" dirty="0"/>
          </a:p>
          <a:p>
            <a:endParaRPr lang="en-US" dirty="0"/>
          </a:p>
          <a:p>
            <a:r>
              <a:rPr lang="en-US" dirty="0"/>
              <a:t>Next let’s untangle that derivative with </a:t>
            </a:r>
            <a:r>
              <a:rPr lang="en-US" i="1" dirty="0"/>
              <a:t>A</a:t>
            </a:r>
            <a:r>
              <a:rPr lang="en-US" i="1" baseline="-25000" dirty="0"/>
              <a:t>2</a:t>
            </a:r>
            <a:r>
              <a:rPr lang="en-US" dirty="0"/>
              <a:t>.</a:t>
            </a:r>
          </a:p>
          <a:p>
            <a:endParaRPr lang="en-US" b="1" dirty="0"/>
          </a:p>
        </p:txBody>
      </p:sp>
      <p:pic>
        <p:nvPicPr>
          <p:cNvPr id="4" name="Graphic 3">
            <a:extLst>
              <a:ext uri="{FF2B5EF4-FFF2-40B4-BE49-F238E27FC236}">
                <a16:creationId xmlns:a16="http://schemas.microsoft.com/office/drawing/2014/main" id="{0B83A316-A013-4A0B-AA6B-7C4EF95FE8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398326" y="1435608"/>
            <a:ext cx="3952921" cy="693495"/>
          </a:xfrm>
          <a:prstGeom prst="rect">
            <a:avLst/>
          </a:prstGeom>
        </p:spPr>
      </p:pic>
      <p:sp>
        <p:nvSpPr>
          <p:cNvPr id="5" name="Rounded Rectangle 4">
            <a:extLst>
              <a:ext uri="{FF2B5EF4-FFF2-40B4-BE49-F238E27FC236}">
                <a16:creationId xmlns:a16="http://schemas.microsoft.com/office/drawing/2014/main" id="{2A2C6536-E54D-686A-30F2-A7BD20E54B45}"/>
              </a:ext>
            </a:extLst>
          </p:cNvPr>
          <p:cNvSpPr/>
          <p:nvPr/>
        </p:nvSpPr>
        <p:spPr>
          <a:xfrm>
            <a:off x="10672996" y="1319134"/>
            <a:ext cx="678251" cy="95937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172F532-3610-00DA-8D97-AC46F2407D2F}"/>
              </a:ext>
            </a:extLst>
          </p:cNvPr>
          <p:cNvSpPr txBox="1"/>
          <p:nvPr/>
        </p:nvSpPr>
        <p:spPr>
          <a:xfrm>
            <a:off x="7398326" y="2795689"/>
            <a:ext cx="3785017" cy="1754326"/>
          </a:xfrm>
          <a:prstGeom prst="rect">
            <a:avLst/>
          </a:prstGeom>
          <a:noFill/>
        </p:spPr>
        <p:txBody>
          <a:bodyPr wrap="square">
            <a:spAutoFit/>
          </a:bodyPr>
          <a:lstStyle/>
          <a:p>
            <a:pPr algn="l"/>
            <a:r>
              <a:rPr lang="en-US" b="0" i="0" u="none" strike="noStrike" dirty="0">
                <a:solidFill>
                  <a:srgbClr val="AF00DB"/>
                </a:solidFill>
                <a:effectLst/>
                <a:latin typeface="Consolas" panose="020B0609020204030204" pitchFamily="49" charset="0"/>
                <a:cs typeface="Consolas" panose="020B0609020204030204" pitchFamily="49" charset="0"/>
              </a:rPr>
              <a:t>from</a:t>
            </a:r>
            <a:r>
              <a:rPr lang="en-US" b="0" i="0" u="none" strike="noStrike" dirty="0">
                <a:solidFill>
                  <a:srgbClr val="000000"/>
                </a:solidFill>
                <a:effectLst/>
                <a:latin typeface="Consolas" panose="020B0609020204030204" pitchFamily="49" charset="0"/>
                <a:cs typeface="Consolas" panose="020B0609020204030204" pitchFamily="49" charset="0"/>
              </a:rPr>
              <a:t> </a:t>
            </a:r>
            <a:r>
              <a:rPr lang="en-US" b="0" i="0" u="none" strike="noStrike" dirty="0" err="1">
                <a:solidFill>
                  <a:srgbClr val="000000"/>
                </a:solidFill>
                <a:effectLst/>
                <a:latin typeface="Consolas" panose="020B0609020204030204" pitchFamily="49" charset="0"/>
                <a:cs typeface="Consolas" panose="020B0609020204030204" pitchFamily="49" charset="0"/>
              </a:rPr>
              <a:t>sympy</a:t>
            </a:r>
            <a:r>
              <a:rPr lang="en-US" b="0" i="0" u="none" strike="noStrike" dirty="0">
                <a:solidFill>
                  <a:srgbClr val="000000"/>
                </a:solidFill>
                <a:effectLst/>
                <a:latin typeface="Consolas" panose="020B0609020204030204" pitchFamily="49" charset="0"/>
                <a:cs typeface="Consolas" panose="020B0609020204030204" pitchFamily="49" charset="0"/>
              </a:rPr>
              <a:t> </a:t>
            </a:r>
            <a:r>
              <a:rPr lang="en-US" b="0" i="0" u="none" strike="noStrike" dirty="0">
                <a:solidFill>
                  <a:srgbClr val="AF00DB"/>
                </a:solidFill>
                <a:effectLst/>
                <a:latin typeface="Consolas" panose="020B0609020204030204" pitchFamily="49" charset="0"/>
                <a:cs typeface="Consolas" panose="020B0609020204030204" pitchFamily="49" charset="0"/>
              </a:rPr>
              <a:t>import</a:t>
            </a:r>
            <a:r>
              <a:rPr lang="en-US" b="0" i="0" u="none" strike="noStrike" dirty="0">
                <a:solidFill>
                  <a:srgbClr val="000000"/>
                </a:solidFill>
                <a:effectLst/>
                <a:latin typeface="Consolas" panose="020B0609020204030204" pitchFamily="49" charset="0"/>
                <a:cs typeface="Consolas" panose="020B0609020204030204" pitchFamily="49" charset="0"/>
              </a:rPr>
              <a:t> *</a:t>
            </a:r>
          </a:p>
          <a:p>
            <a:pPr algn="l"/>
            <a:br>
              <a:rPr lang="en-US" b="0" i="0" u="none" strike="noStrike" dirty="0">
                <a:solidFill>
                  <a:srgbClr val="000000"/>
                </a:solidFill>
                <a:effectLst/>
                <a:latin typeface="Consolas" panose="020B0609020204030204" pitchFamily="49" charset="0"/>
                <a:cs typeface="Consolas" panose="020B0609020204030204" pitchFamily="49" charset="0"/>
              </a:rPr>
            </a:br>
            <a:r>
              <a:rPr lang="en-US" b="0" i="0" u="none" strike="noStrike" dirty="0">
                <a:solidFill>
                  <a:srgbClr val="000000"/>
                </a:solidFill>
                <a:effectLst/>
                <a:latin typeface="Consolas" panose="020B0609020204030204" pitchFamily="49" charset="0"/>
                <a:cs typeface="Consolas" panose="020B0609020204030204" pitchFamily="49" charset="0"/>
              </a:rPr>
              <a:t>A2, y = symbols(</a:t>
            </a:r>
            <a:r>
              <a:rPr lang="en-US" b="0" i="0" u="none" strike="noStrike" dirty="0">
                <a:solidFill>
                  <a:srgbClr val="A31515"/>
                </a:solidFill>
                <a:effectLst/>
                <a:latin typeface="Consolas" panose="020B0609020204030204" pitchFamily="49" charset="0"/>
                <a:cs typeface="Consolas" panose="020B0609020204030204" pitchFamily="49" charset="0"/>
              </a:rPr>
              <a:t>'A2 Y'</a:t>
            </a:r>
            <a:r>
              <a:rPr lang="en-US" b="0" i="0" u="none" strike="noStrike" dirty="0">
                <a:solidFill>
                  <a:srgbClr val="000000"/>
                </a:solidFill>
                <a:effectLst/>
                <a:latin typeface="Consolas" panose="020B0609020204030204" pitchFamily="49" charset="0"/>
                <a:cs typeface="Consolas" panose="020B0609020204030204" pitchFamily="49" charset="0"/>
              </a:rPr>
              <a:t>)</a:t>
            </a:r>
          </a:p>
          <a:p>
            <a:pPr algn="l"/>
            <a:r>
              <a:rPr lang="en-US" b="0" i="0" u="none" strike="noStrike" dirty="0">
                <a:solidFill>
                  <a:srgbClr val="000000"/>
                </a:solidFill>
                <a:effectLst/>
                <a:latin typeface="Consolas" panose="020B0609020204030204" pitchFamily="49" charset="0"/>
                <a:cs typeface="Consolas" panose="020B0609020204030204" pitchFamily="49" charset="0"/>
              </a:rPr>
              <a:t>C = (A2 - Y)**</a:t>
            </a:r>
            <a:r>
              <a:rPr lang="en-US" b="0" i="0" u="none" strike="noStrike" dirty="0">
                <a:solidFill>
                  <a:srgbClr val="09885A"/>
                </a:solidFill>
                <a:effectLst/>
                <a:latin typeface="Consolas" panose="020B0609020204030204" pitchFamily="49" charset="0"/>
                <a:cs typeface="Consolas" panose="020B0609020204030204" pitchFamily="49" charset="0"/>
              </a:rPr>
              <a:t>2</a:t>
            </a:r>
            <a:endParaRPr lang="en-US" b="0" i="0" u="none" strike="noStrike" dirty="0">
              <a:solidFill>
                <a:srgbClr val="000000"/>
              </a:solidFill>
              <a:effectLst/>
              <a:latin typeface="Consolas" panose="020B0609020204030204" pitchFamily="49" charset="0"/>
              <a:cs typeface="Consolas" panose="020B0609020204030204" pitchFamily="49" charset="0"/>
            </a:endParaRPr>
          </a:p>
          <a:p>
            <a:pPr algn="l"/>
            <a:r>
              <a:rPr lang="en-US" b="0" i="0" u="none" strike="noStrike" dirty="0">
                <a:solidFill>
                  <a:srgbClr val="000000"/>
                </a:solidFill>
                <a:effectLst/>
                <a:latin typeface="Consolas" panose="020B0609020204030204" pitchFamily="49" charset="0"/>
                <a:cs typeface="Consolas" panose="020B0609020204030204" pitchFamily="49" charset="0"/>
              </a:rPr>
              <a:t>dC_dA2 = diff(C, A2)</a:t>
            </a:r>
          </a:p>
          <a:p>
            <a:pPr algn="l"/>
            <a:r>
              <a:rPr lang="en-US" b="0" i="0" u="none" strike="noStrike" dirty="0">
                <a:solidFill>
                  <a:srgbClr val="795E26"/>
                </a:solidFill>
                <a:effectLst/>
                <a:latin typeface="Consolas" panose="020B0609020204030204" pitchFamily="49" charset="0"/>
                <a:cs typeface="Consolas" panose="020B0609020204030204" pitchFamily="49" charset="0"/>
              </a:rPr>
              <a:t>print</a:t>
            </a:r>
            <a:r>
              <a:rPr lang="en-US" b="0" i="0" u="none" strike="noStrike" dirty="0">
                <a:solidFill>
                  <a:srgbClr val="000000"/>
                </a:solidFill>
                <a:effectLst/>
                <a:latin typeface="Consolas" panose="020B0609020204030204" pitchFamily="49" charset="0"/>
                <a:cs typeface="Consolas" panose="020B0609020204030204" pitchFamily="49" charset="0"/>
              </a:rPr>
              <a:t>(dC_dA2) </a:t>
            </a:r>
            <a:r>
              <a:rPr lang="en-US" b="0" i="0" u="none" strike="noStrike" dirty="0">
                <a:solidFill>
                  <a:srgbClr val="008000"/>
                </a:solidFill>
                <a:effectLst/>
                <a:latin typeface="Consolas" panose="020B0609020204030204" pitchFamily="49" charset="0"/>
                <a:cs typeface="Consolas" panose="020B0609020204030204" pitchFamily="49" charset="0"/>
              </a:rPr>
              <a:t># 2*A2 - 2*Y</a:t>
            </a:r>
            <a:endParaRPr lang="en-US" b="0" i="0" u="none" strike="noStrike" dirty="0">
              <a:solidFill>
                <a:srgbClr val="000000"/>
              </a:solidFill>
              <a:effectLst/>
              <a:latin typeface="Consolas" panose="020B0609020204030204" pitchFamily="49" charset="0"/>
              <a:cs typeface="Consolas" panose="020B0609020204030204" pitchFamily="49" charset="0"/>
            </a:endParaRPr>
          </a:p>
        </p:txBody>
      </p:sp>
      <p:pic>
        <p:nvPicPr>
          <p:cNvPr id="9" name="Graphic 8">
            <a:extLst>
              <a:ext uri="{FF2B5EF4-FFF2-40B4-BE49-F238E27FC236}">
                <a16:creationId xmlns:a16="http://schemas.microsoft.com/office/drawing/2014/main" id="{0E2D8BFE-793C-7D56-E231-D1AB490F2AC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78505" y="2612347"/>
            <a:ext cx="2102315" cy="366683"/>
          </a:xfrm>
          <a:prstGeom prst="rect">
            <a:avLst/>
          </a:prstGeom>
        </p:spPr>
      </p:pic>
      <p:pic>
        <p:nvPicPr>
          <p:cNvPr id="11" name="Graphic 10">
            <a:extLst>
              <a:ext uri="{FF2B5EF4-FFF2-40B4-BE49-F238E27FC236}">
                <a16:creationId xmlns:a16="http://schemas.microsoft.com/office/drawing/2014/main" id="{D1869F33-3042-F781-380B-56EA5E552B2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51039" y="4155769"/>
            <a:ext cx="2557245" cy="752131"/>
          </a:xfrm>
          <a:prstGeom prst="rect">
            <a:avLst/>
          </a:prstGeom>
        </p:spPr>
      </p:pic>
    </p:spTree>
    <p:extLst>
      <p:ext uri="{BB962C8B-B14F-4D97-AF65-F5344CB8AC3E}">
        <p14:creationId xmlns:p14="http://schemas.microsoft.com/office/powerpoint/2010/main" val="34773871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29363-C4AD-8DC6-6543-F27CAF0FBEB5}"/>
              </a:ext>
            </a:extLst>
          </p:cNvPr>
          <p:cNvSpPr>
            <a:spLocks noGrp="1"/>
          </p:cNvSpPr>
          <p:nvPr>
            <p:ph type="title"/>
          </p:nvPr>
        </p:nvSpPr>
        <p:spPr/>
        <p:txBody>
          <a:bodyPr/>
          <a:lstStyle/>
          <a:p>
            <a:r>
              <a:rPr lang="en-US" dirty="0"/>
              <a:t>Untangling a Derivative</a:t>
            </a:r>
          </a:p>
        </p:txBody>
      </p:sp>
      <p:sp>
        <p:nvSpPr>
          <p:cNvPr id="3" name="Content Placeholder 2">
            <a:extLst>
              <a:ext uri="{FF2B5EF4-FFF2-40B4-BE49-F238E27FC236}">
                <a16:creationId xmlns:a16="http://schemas.microsoft.com/office/drawing/2014/main" id="{CC730C65-F8F5-C47B-49FB-FC5D15663334}"/>
              </a:ext>
            </a:extLst>
          </p:cNvPr>
          <p:cNvSpPr>
            <a:spLocks noGrp="1"/>
          </p:cNvSpPr>
          <p:nvPr>
            <p:ph sz="quarter" idx="10"/>
          </p:nvPr>
        </p:nvSpPr>
        <p:spPr>
          <a:xfrm>
            <a:off x="539496" y="1435608"/>
            <a:ext cx="6400950" cy="4974336"/>
          </a:xfrm>
        </p:spPr>
        <p:txBody>
          <a:bodyPr>
            <a:normAutofit fontScale="92500" lnSpcReduction="10000"/>
          </a:bodyPr>
          <a:lstStyle/>
          <a:p>
            <a:r>
              <a:rPr lang="en-US" b="1" dirty="0"/>
              <a:t>Let’s move on to the next derivative, which uses the sigmoid activation function. </a:t>
            </a:r>
          </a:p>
          <a:p>
            <a:endParaRPr lang="en-US" b="1" dirty="0"/>
          </a:p>
          <a:p>
            <a:endParaRPr lang="en-US" b="1" dirty="0"/>
          </a:p>
          <a:p>
            <a:r>
              <a:rPr lang="en-US" dirty="0"/>
              <a:t>Using </a:t>
            </a:r>
            <a:r>
              <a:rPr lang="en-US" dirty="0" err="1"/>
              <a:t>SymPy</a:t>
            </a:r>
            <a:r>
              <a:rPr lang="en-US" dirty="0"/>
              <a:t> as shown to the right, we get this derivative.</a:t>
            </a:r>
          </a:p>
          <a:p>
            <a:endParaRPr lang="en-US" dirty="0"/>
          </a:p>
          <a:p>
            <a:endParaRPr lang="en-US" dirty="0"/>
          </a:p>
          <a:p>
            <a:r>
              <a:rPr lang="en-US" dirty="0"/>
              <a:t>Next let’s untangle that derivative with </a:t>
            </a:r>
            <a:r>
              <a:rPr lang="en-US" i="1" dirty="0"/>
              <a:t>Z</a:t>
            </a:r>
            <a:r>
              <a:rPr lang="en-US" i="1" baseline="-25000" dirty="0"/>
              <a:t>2</a:t>
            </a:r>
            <a:r>
              <a:rPr lang="en-US" dirty="0"/>
              <a:t>.</a:t>
            </a:r>
          </a:p>
          <a:p>
            <a:endParaRPr lang="en-US" b="1" dirty="0"/>
          </a:p>
        </p:txBody>
      </p:sp>
      <p:pic>
        <p:nvPicPr>
          <p:cNvPr id="4" name="Graphic 3">
            <a:extLst>
              <a:ext uri="{FF2B5EF4-FFF2-40B4-BE49-F238E27FC236}">
                <a16:creationId xmlns:a16="http://schemas.microsoft.com/office/drawing/2014/main" id="{0B83A316-A013-4A0B-AA6B-7C4EF95FE8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398326" y="1435608"/>
            <a:ext cx="3952921" cy="693495"/>
          </a:xfrm>
          <a:prstGeom prst="rect">
            <a:avLst/>
          </a:prstGeom>
        </p:spPr>
      </p:pic>
      <p:sp>
        <p:nvSpPr>
          <p:cNvPr id="5" name="Rounded Rectangle 4">
            <a:extLst>
              <a:ext uri="{FF2B5EF4-FFF2-40B4-BE49-F238E27FC236}">
                <a16:creationId xmlns:a16="http://schemas.microsoft.com/office/drawing/2014/main" id="{2A2C6536-E54D-686A-30F2-A7BD20E54B45}"/>
              </a:ext>
            </a:extLst>
          </p:cNvPr>
          <p:cNvSpPr/>
          <p:nvPr/>
        </p:nvSpPr>
        <p:spPr>
          <a:xfrm>
            <a:off x="9638674" y="1302669"/>
            <a:ext cx="678251" cy="95937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0E2D8BFE-793C-7D56-E231-D1AB490F2AC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243333" y="2676869"/>
            <a:ext cx="2181178" cy="752131"/>
          </a:xfrm>
          <a:prstGeom prst="rect">
            <a:avLst/>
          </a:prstGeom>
        </p:spPr>
      </p:pic>
      <p:pic>
        <p:nvPicPr>
          <p:cNvPr id="11" name="Graphic 10">
            <a:extLst>
              <a:ext uri="{FF2B5EF4-FFF2-40B4-BE49-F238E27FC236}">
                <a16:creationId xmlns:a16="http://schemas.microsoft.com/office/drawing/2014/main" id="{D1869F33-3042-F781-380B-56EA5E552B2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072527" y="4414783"/>
            <a:ext cx="2514266" cy="752131"/>
          </a:xfrm>
          <a:prstGeom prst="rect">
            <a:avLst/>
          </a:prstGeom>
        </p:spPr>
      </p:pic>
      <p:sp>
        <p:nvSpPr>
          <p:cNvPr id="8" name="TextBox 7">
            <a:extLst>
              <a:ext uri="{FF2B5EF4-FFF2-40B4-BE49-F238E27FC236}">
                <a16:creationId xmlns:a16="http://schemas.microsoft.com/office/drawing/2014/main" id="{2D1F8672-C892-64BF-F5D4-F9309BF81E3C}"/>
              </a:ext>
            </a:extLst>
          </p:cNvPr>
          <p:cNvSpPr txBox="1"/>
          <p:nvPr/>
        </p:nvSpPr>
        <p:spPr>
          <a:xfrm>
            <a:off x="6959281" y="2795688"/>
            <a:ext cx="5358785" cy="2862322"/>
          </a:xfrm>
          <a:prstGeom prst="rect">
            <a:avLst/>
          </a:prstGeom>
          <a:noFill/>
        </p:spPr>
        <p:txBody>
          <a:bodyPr wrap="square">
            <a:spAutoFit/>
          </a:bodyPr>
          <a:lstStyle/>
          <a:p>
            <a:pPr algn="l"/>
            <a:r>
              <a:rPr lang="en-US" b="0" i="0" u="none" strike="noStrike" dirty="0">
                <a:solidFill>
                  <a:srgbClr val="AF00DB"/>
                </a:solidFill>
                <a:effectLst/>
                <a:latin typeface="Consolas" panose="020B0609020204030204" pitchFamily="49" charset="0"/>
                <a:cs typeface="Consolas" panose="020B0609020204030204" pitchFamily="49" charset="0"/>
              </a:rPr>
              <a:t>from</a:t>
            </a:r>
            <a:r>
              <a:rPr lang="en-US" b="0" i="0" u="none" strike="noStrike" dirty="0">
                <a:solidFill>
                  <a:srgbClr val="000000"/>
                </a:solidFill>
                <a:effectLst/>
                <a:latin typeface="Consolas" panose="020B0609020204030204" pitchFamily="49" charset="0"/>
                <a:cs typeface="Consolas" panose="020B0609020204030204" pitchFamily="49" charset="0"/>
              </a:rPr>
              <a:t> </a:t>
            </a:r>
            <a:r>
              <a:rPr lang="en-US" b="0" i="0" u="none" strike="noStrike" dirty="0" err="1">
                <a:solidFill>
                  <a:srgbClr val="000000"/>
                </a:solidFill>
                <a:effectLst/>
                <a:latin typeface="Consolas" panose="020B0609020204030204" pitchFamily="49" charset="0"/>
                <a:cs typeface="Consolas" panose="020B0609020204030204" pitchFamily="49" charset="0"/>
              </a:rPr>
              <a:t>sympy</a:t>
            </a:r>
            <a:r>
              <a:rPr lang="en-US" b="0" i="0" u="none" strike="noStrike" dirty="0">
                <a:solidFill>
                  <a:srgbClr val="000000"/>
                </a:solidFill>
                <a:effectLst/>
                <a:latin typeface="Consolas" panose="020B0609020204030204" pitchFamily="49" charset="0"/>
                <a:cs typeface="Consolas" panose="020B0609020204030204" pitchFamily="49" charset="0"/>
              </a:rPr>
              <a:t> </a:t>
            </a:r>
            <a:r>
              <a:rPr lang="en-US" b="0" i="0" u="none" strike="noStrike" dirty="0">
                <a:solidFill>
                  <a:srgbClr val="AF00DB"/>
                </a:solidFill>
                <a:effectLst/>
                <a:latin typeface="Consolas" panose="020B0609020204030204" pitchFamily="49" charset="0"/>
                <a:cs typeface="Consolas" panose="020B0609020204030204" pitchFamily="49" charset="0"/>
              </a:rPr>
              <a:t>import</a:t>
            </a:r>
            <a:r>
              <a:rPr lang="en-US" b="0" i="0" u="none" strike="noStrike" dirty="0">
                <a:solidFill>
                  <a:srgbClr val="000000"/>
                </a:solidFill>
                <a:effectLst/>
                <a:latin typeface="Consolas" panose="020B0609020204030204" pitchFamily="49" charset="0"/>
                <a:cs typeface="Consolas" panose="020B0609020204030204" pitchFamily="49" charset="0"/>
              </a:rPr>
              <a:t> *</a:t>
            </a:r>
          </a:p>
          <a:p>
            <a:pPr algn="l"/>
            <a:br>
              <a:rPr lang="en-US" b="0" i="0" u="none" strike="noStrike" dirty="0">
                <a:solidFill>
                  <a:srgbClr val="000000"/>
                </a:solidFill>
                <a:effectLst/>
                <a:latin typeface="Consolas" panose="020B0609020204030204" pitchFamily="49" charset="0"/>
                <a:cs typeface="Consolas" panose="020B0609020204030204" pitchFamily="49" charset="0"/>
              </a:rPr>
            </a:br>
            <a:r>
              <a:rPr lang="en-US" b="0" i="0" u="none" strike="noStrike" dirty="0">
                <a:solidFill>
                  <a:srgbClr val="000000"/>
                </a:solidFill>
                <a:effectLst/>
                <a:latin typeface="Consolas" panose="020B0609020204030204" pitchFamily="49" charset="0"/>
                <a:cs typeface="Consolas" panose="020B0609020204030204" pitchFamily="49" charset="0"/>
              </a:rPr>
              <a:t>Z2 = symbols(</a:t>
            </a:r>
            <a:r>
              <a:rPr lang="en-US" b="0" i="0" u="none" strike="noStrike" dirty="0">
                <a:solidFill>
                  <a:srgbClr val="A31515"/>
                </a:solidFill>
                <a:effectLst/>
                <a:latin typeface="Consolas" panose="020B0609020204030204" pitchFamily="49" charset="0"/>
                <a:cs typeface="Consolas" panose="020B0609020204030204" pitchFamily="49" charset="0"/>
              </a:rPr>
              <a:t>'Z2'</a:t>
            </a:r>
            <a:r>
              <a:rPr lang="en-US" b="0" i="0" u="none" strike="noStrike" dirty="0">
                <a:solidFill>
                  <a:srgbClr val="000000"/>
                </a:solidFill>
                <a:effectLst/>
                <a:latin typeface="Consolas" panose="020B0609020204030204" pitchFamily="49" charset="0"/>
                <a:cs typeface="Consolas" panose="020B0609020204030204" pitchFamily="49" charset="0"/>
              </a:rPr>
              <a:t>)</a:t>
            </a:r>
          </a:p>
          <a:p>
            <a:pPr algn="l"/>
            <a:br>
              <a:rPr lang="en-US" b="0" i="0" u="none" strike="noStrike" dirty="0">
                <a:solidFill>
                  <a:srgbClr val="000000"/>
                </a:solidFill>
                <a:effectLst/>
                <a:latin typeface="Consolas" panose="020B0609020204030204" pitchFamily="49" charset="0"/>
                <a:cs typeface="Consolas" panose="020B0609020204030204" pitchFamily="49" charset="0"/>
              </a:rPr>
            </a:br>
            <a:r>
              <a:rPr lang="en-US" b="0" i="0" u="none" strike="noStrike" dirty="0">
                <a:solidFill>
                  <a:srgbClr val="000000"/>
                </a:solidFill>
                <a:effectLst/>
                <a:latin typeface="Consolas" panose="020B0609020204030204" pitchFamily="49" charset="0"/>
                <a:cs typeface="Consolas" panose="020B0609020204030204" pitchFamily="49" charset="0"/>
              </a:rPr>
              <a:t>logistic = </a:t>
            </a:r>
            <a:r>
              <a:rPr lang="en-US" b="0" i="0" u="none" strike="noStrike" dirty="0">
                <a:solidFill>
                  <a:srgbClr val="0000FF"/>
                </a:solidFill>
                <a:effectLst/>
                <a:latin typeface="Consolas" panose="020B0609020204030204" pitchFamily="49" charset="0"/>
                <a:cs typeface="Consolas" panose="020B0609020204030204" pitchFamily="49" charset="0"/>
              </a:rPr>
              <a:t>lambda</a:t>
            </a:r>
            <a:r>
              <a:rPr lang="en-US" b="0" i="0" u="none" strike="noStrike" dirty="0">
                <a:solidFill>
                  <a:srgbClr val="000000"/>
                </a:solidFill>
                <a:effectLst/>
                <a:latin typeface="Consolas" panose="020B0609020204030204" pitchFamily="49" charset="0"/>
                <a:cs typeface="Consolas" panose="020B0609020204030204" pitchFamily="49" charset="0"/>
              </a:rPr>
              <a:t> x: </a:t>
            </a:r>
            <a:r>
              <a:rPr lang="en-US" b="0" i="0" u="none" strike="noStrike" dirty="0">
                <a:solidFill>
                  <a:srgbClr val="09885A"/>
                </a:solidFill>
                <a:effectLst/>
                <a:latin typeface="Consolas" panose="020B0609020204030204" pitchFamily="49" charset="0"/>
                <a:cs typeface="Consolas" panose="020B0609020204030204" pitchFamily="49" charset="0"/>
              </a:rPr>
              <a:t>1</a:t>
            </a:r>
            <a:r>
              <a:rPr lang="en-US" b="0" i="0" u="none" strike="noStrike" dirty="0">
                <a:solidFill>
                  <a:srgbClr val="000000"/>
                </a:solidFill>
                <a:effectLst/>
                <a:latin typeface="Consolas" panose="020B0609020204030204" pitchFamily="49" charset="0"/>
                <a:cs typeface="Consolas" panose="020B0609020204030204" pitchFamily="49" charset="0"/>
              </a:rPr>
              <a:t> / (</a:t>
            </a:r>
            <a:r>
              <a:rPr lang="en-US" b="0" i="0" u="none" strike="noStrike" dirty="0">
                <a:solidFill>
                  <a:srgbClr val="09885A"/>
                </a:solidFill>
                <a:effectLst/>
                <a:latin typeface="Consolas" panose="020B0609020204030204" pitchFamily="49" charset="0"/>
                <a:cs typeface="Consolas" panose="020B0609020204030204" pitchFamily="49" charset="0"/>
              </a:rPr>
              <a:t>1</a:t>
            </a:r>
            <a:r>
              <a:rPr lang="en-US" b="0" i="0" u="none" strike="noStrike" dirty="0">
                <a:solidFill>
                  <a:srgbClr val="000000"/>
                </a:solidFill>
                <a:effectLst/>
                <a:latin typeface="Consolas" panose="020B0609020204030204" pitchFamily="49" charset="0"/>
                <a:cs typeface="Consolas" panose="020B0609020204030204" pitchFamily="49" charset="0"/>
              </a:rPr>
              <a:t> + exp(-x))</a:t>
            </a:r>
          </a:p>
          <a:p>
            <a:pPr algn="l"/>
            <a:br>
              <a:rPr lang="en-US" b="0" i="0" u="none" strike="noStrike" dirty="0">
                <a:solidFill>
                  <a:srgbClr val="000000"/>
                </a:solidFill>
                <a:effectLst/>
                <a:latin typeface="Consolas" panose="020B0609020204030204" pitchFamily="49" charset="0"/>
                <a:cs typeface="Consolas" panose="020B0609020204030204" pitchFamily="49" charset="0"/>
              </a:rPr>
            </a:br>
            <a:r>
              <a:rPr lang="en-US" b="0" i="0" u="none" strike="noStrike" dirty="0">
                <a:solidFill>
                  <a:srgbClr val="000000"/>
                </a:solidFill>
                <a:effectLst/>
                <a:latin typeface="Consolas" panose="020B0609020204030204" pitchFamily="49" charset="0"/>
                <a:cs typeface="Consolas" panose="020B0609020204030204" pitchFamily="49" charset="0"/>
              </a:rPr>
              <a:t>A2 = logistic(Z2)</a:t>
            </a:r>
          </a:p>
          <a:p>
            <a:pPr algn="l"/>
            <a:r>
              <a:rPr lang="en-US" b="0" i="0" u="none" strike="noStrike" dirty="0">
                <a:solidFill>
                  <a:srgbClr val="000000"/>
                </a:solidFill>
                <a:effectLst/>
                <a:latin typeface="Consolas" panose="020B0609020204030204" pitchFamily="49" charset="0"/>
                <a:cs typeface="Consolas" panose="020B0609020204030204" pitchFamily="49" charset="0"/>
              </a:rPr>
              <a:t>dA2_dZ2 = diff(A2, Z2)</a:t>
            </a:r>
          </a:p>
          <a:p>
            <a:pPr algn="l"/>
            <a:r>
              <a:rPr lang="en-US" b="0" i="0" u="none" strike="noStrike" dirty="0">
                <a:solidFill>
                  <a:srgbClr val="795E26"/>
                </a:solidFill>
                <a:effectLst/>
                <a:latin typeface="Consolas" panose="020B0609020204030204" pitchFamily="49" charset="0"/>
                <a:cs typeface="Consolas" panose="020B0609020204030204" pitchFamily="49" charset="0"/>
              </a:rPr>
              <a:t>print</a:t>
            </a:r>
            <a:r>
              <a:rPr lang="en-US" b="0" i="0" u="none" strike="noStrike" dirty="0">
                <a:solidFill>
                  <a:srgbClr val="000000"/>
                </a:solidFill>
                <a:effectLst/>
                <a:latin typeface="Consolas" panose="020B0609020204030204" pitchFamily="49" charset="0"/>
                <a:cs typeface="Consolas" panose="020B0609020204030204" pitchFamily="49" charset="0"/>
              </a:rPr>
              <a:t>(dA2_dZ2) </a:t>
            </a:r>
          </a:p>
          <a:p>
            <a:pPr algn="l"/>
            <a:r>
              <a:rPr lang="en-US" b="0" i="0" u="none" strike="noStrike" dirty="0">
                <a:solidFill>
                  <a:srgbClr val="008000"/>
                </a:solidFill>
                <a:effectLst/>
                <a:latin typeface="Consolas" panose="020B0609020204030204" pitchFamily="49" charset="0"/>
                <a:cs typeface="Consolas" panose="020B0609020204030204" pitchFamily="49" charset="0"/>
              </a:rPr>
              <a:t># exp(-Z2)/(1 + exp(-Z2))**2</a:t>
            </a:r>
            <a:endParaRPr lang="en-US" b="0" i="0" u="none" strike="noStrike" dirty="0">
              <a:solidFill>
                <a:srgbClr val="000000"/>
              </a:solidFill>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9260915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29363-C4AD-8DC6-6543-F27CAF0FBEB5}"/>
              </a:ext>
            </a:extLst>
          </p:cNvPr>
          <p:cNvSpPr>
            <a:spLocks noGrp="1"/>
          </p:cNvSpPr>
          <p:nvPr>
            <p:ph type="title"/>
          </p:nvPr>
        </p:nvSpPr>
        <p:spPr/>
        <p:txBody>
          <a:bodyPr/>
          <a:lstStyle/>
          <a:p>
            <a:r>
              <a:rPr lang="en-US" dirty="0"/>
              <a:t>Untangling a Derivative</a:t>
            </a:r>
          </a:p>
        </p:txBody>
      </p:sp>
      <p:sp>
        <p:nvSpPr>
          <p:cNvPr id="3" name="Content Placeholder 2">
            <a:extLst>
              <a:ext uri="{FF2B5EF4-FFF2-40B4-BE49-F238E27FC236}">
                <a16:creationId xmlns:a16="http://schemas.microsoft.com/office/drawing/2014/main" id="{CC730C65-F8F5-C47B-49FB-FC5D15663334}"/>
              </a:ext>
            </a:extLst>
          </p:cNvPr>
          <p:cNvSpPr>
            <a:spLocks noGrp="1"/>
          </p:cNvSpPr>
          <p:nvPr>
            <p:ph sz="quarter" idx="10"/>
          </p:nvPr>
        </p:nvSpPr>
        <p:spPr>
          <a:xfrm>
            <a:off x="539496" y="1435608"/>
            <a:ext cx="6400950" cy="4974336"/>
          </a:xfrm>
        </p:spPr>
        <p:txBody>
          <a:bodyPr>
            <a:normAutofit/>
          </a:bodyPr>
          <a:lstStyle/>
          <a:p>
            <a:r>
              <a:rPr lang="en-US" b="1" dirty="0"/>
              <a:t>Recall that </a:t>
            </a:r>
            <a:r>
              <a:rPr lang="en-US" b="1" i="1" dirty="0"/>
              <a:t>Z</a:t>
            </a:r>
            <a:r>
              <a:rPr lang="en-US" b="1" i="1" baseline="-25000" dirty="0"/>
              <a:t>2</a:t>
            </a:r>
            <a:r>
              <a:rPr lang="en-US" b="1" dirty="0"/>
              <a:t> is a simple linear function, so this is going to be easy. </a:t>
            </a:r>
          </a:p>
          <a:p>
            <a:endParaRPr lang="en-US" b="1" dirty="0"/>
          </a:p>
          <a:p>
            <a:r>
              <a:rPr lang="en-US" dirty="0"/>
              <a:t>A derivative will eliminate the slope and bias leaving </a:t>
            </a:r>
            <a:r>
              <a:rPr lang="en-US" i="1" dirty="0"/>
              <a:t>A</a:t>
            </a:r>
            <a:r>
              <a:rPr lang="en-US" i="1" baseline="-25000" dirty="0"/>
              <a:t>1</a:t>
            </a:r>
            <a:r>
              <a:rPr lang="en-US" dirty="0"/>
              <a:t>. </a:t>
            </a:r>
          </a:p>
          <a:p>
            <a:endParaRPr lang="en-US" dirty="0"/>
          </a:p>
          <a:p>
            <a:endParaRPr lang="en-US" dirty="0"/>
          </a:p>
          <a:p>
            <a:r>
              <a:rPr lang="en-US" dirty="0"/>
              <a:t>And now we have all three derivatives, next we multiply them!</a:t>
            </a:r>
          </a:p>
          <a:p>
            <a:endParaRPr lang="en-US" b="1" dirty="0"/>
          </a:p>
        </p:txBody>
      </p:sp>
      <p:pic>
        <p:nvPicPr>
          <p:cNvPr id="4" name="Graphic 3">
            <a:extLst>
              <a:ext uri="{FF2B5EF4-FFF2-40B4-BE49-F238E27FC236}">
                <a16:creationId xmlns:a16="http://schemas.microsoft.com/office/drawing/2014/main" id="{0B83A316-A013-4A0B-AA6B-7C4EF95FE8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398326" y="1435608"/>
            <a:ext cx="3952921" cy="693495"/>
          </a:xfrm>
          <a:prstGeom prst="rect">
            <a:avLst/>
          </a:prstGeom>
        </p:spPr>
      </p:pic>
      <p:sp>
        <p:nvSpPr>
          <p:cNvPr id="5" name="Rounded Rectangle 4">
            <a:extLst>
              <a:ext uri="{FF2B5EF4-FFF2-40B4-BE49-F238E27FC236}">
                <a16:creationId xmlns:a16="http://schemas.microsoft.com/office/drawing/2014/main" id="{2A2C6536-E54D-686A-30F2-A7BD20E54B45}"/>
              </a:ext>
            </a:extLst>
          </p:cNvPr>
          <p:cNvSpPr/>
          <p:nvPr/>
        </p:nvSpPr>
        <p:spPr>
          <a:xfrm>
            <a:off x="8559382" y="1302669"/>
            <a:ext cx="678251" cy="95937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0E2D8BFE-793C-7D56-E231-D1AB490F2AC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239064" y="2688905"/>
            <a:ext cx="2512817" cy="262207"/>
          </a:xfrm>
          <a:prstGeom prst="rect">
            <a:avLst/>
          </a:prstGeom>
        </p:spPr>
      </p:pic>
      <p:pic>
        <p:nvPicPr>
          <p:cNvPr id="11" name="Graphic 10">
            <a:extLst>
              <a:ext uri="{FF2B5EF4-FFF2-40B4-BE49-F238E27FC236}">
                <a16:creationId xmlns:a16="http://schemas.microsoft.com/office/drawing/2014/main" id="{D1869F33-3042-F781-380B-56EA5E552B2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698230" y="4169805"/>
            <a:ext cx="1529510" cy="705928"/>
          </a:xfrm>
          <a:prstGeom prst="rect">
            <a:avLst/>
          </a:prstGeom>
        </p:spPr>
      </p:pic>
      <p:sp>
        <p:nvSpPr>
          <p:cNvPr id="7" name="TextBox 6">
            <a:extLst>
              <a:ext uri="{FF2B5EF4-FFF2-40B4-BE49-F238E27FC236}">
                <a16:creationId xmlns:a16="http://schemas.microsoft.com/office/drawing/2014/main" id="{F15BD313-150A-3210-7553-B786A58DEB6E}"/>
              </a:ext>
            </a:extLst>
          </p:cNvPr>
          <p:cNvSpPr txBox="1"/>
          <p:nvPr/>
        </p:nvSpPr>
        <p:spPr>
          <a:xfrm>
            <a:off x="7319119" y="2925196"/>
            <a:ext cx="4549516" cy="2031325"/>
          </a:xfrm>
          <a:prstGeom prst="rect">
            <a:avLst/>
          </a:prstGeom>
          <a:noFill/>
        </p:spPr>
        <p:txBody>
          <a:bodyPr wrap="square">
            <a:spAutoFit/>
          </a:bodyPr>
          <a:lstStyle/>
          <a:p>
            <a:pPr algn="l"/>
            <a:r>
              <a:rPr lang="en-US" b="0" i="0" u="none" strike="noStrike" dirty="0">
                <a:solidFill>
                  <a:srgbClr val="AF00DB"/>
                </a:solidFill>
                <a:effectLst/>
                <a:latin typeface="Consolas" panose="020B0609020204030204" pitchFamily="49" charset="0"/>
                <a:cs typeface="Consolas" panose="020B0609020204030204" pitchFamily="49" charset="0"/>
              </a:rPr>
              <a:t>from</a:t>
            </a:r>
            <a:r>
              <a:rPr lang="en-US" b="0" i="0" u="none" strike="noStrike" dirty="0">
                <a:solidFill>
                  <a:srgbClr val="000000"/>
                </a:solidFill>
                <a:effectLst/>
                <a:latin typeface="Consolas" panose="020B0609020204030204" pitchFamily="49" charset="0"/>
                <a:cs typeface="Consolas" panose="020B0609020204030204" pitchFamily="49" charset="0"/>
              </a:rPr>
              <a:t> </a:t>
            </a:r>
            <a:r>
              <a:rPr lang="en-US" b="0" i="0" u="none" strike="noStrike" dirty="0" err="1">
                <a:solidFill>
                  <a:srgbClr val="000000"/>
                </a:solidFill>
                <a:effectLst/>
                <a:latin typeface="Consolas" panose="020B0609020204030204" pitchFamily="49" charset="0"/>
                <a:cs typeface="Consolas" panose="020B0609020204030204" pitchFamily="49" charset="0"/>
              </a:rPr>
              <a:t>sympy</a:t>
            </a:r>
            <a:r>
              <a:rPr lang="en-US" b="0" i="0" u="none" strike="noStrike" dirty="0">
                <a:solidFill>
                  <a:srgbClr val="000000"/>
                </a:solidFill>
                <a:effectLst/>
                <a:latin typeface="Consolas" panose="020B0609020204030204" pitchFamily="49" charset="0"/>
                <a:cs typeface="Consolas" panose="020B0609020204030204" pitchFamily="49" charset="0"/>
              </a:rPr>
              <a:t> </a:t>
            </a:r>
            <a:r>
              <a:rPr lang="en-US" b="0" i="0" u="none" strike="noStrike" dirty="0">
                <a:solidFill>
                  <a:srgbClr val="AF00DB"/>
                </a:solidFill>
                <a:effectLst/>
                <a:latin typeface="Consolas" panose="020B0609020204030204" pitchFamily="49" charset="0"/>
                <a:cs typeface="Consolas" panose="020B0609020204030204" pitchFamily="49" charset="0"/>
              </a:rPr>
              <a:t>import</a:t>
            </a:r>
            <a:r>
              <a:rPr lang="en-US" b="0" i="0" u="none" strike="noStrike" dirty="0">
                <a:solidFill>
                  <a:srgbClr val="000000"/>
                </a:solidFill>
                <a:effectLst/>
                <a:latin typeface="Consolas" panose="020B0609020204030204" pitchFamily="49" charset="0"/>
                <a:cs typeface="Consolas" panose="020B0609020204030204" pitchFamily="49" charset="0"/>
              </a:rPr>
              <a:t> *</a:t>
            </a:r>
          </a:p>
          <a:p>
            <a:pPr algn="l"/>
            <a:br>
              <a:rPr lang="en-US" b="0" i="0" u="none" strike="noStrike" dirty="0">
                <a:solidFill>
                  <a:srgbClr val="000000"/>
                </a:solidFill>
                <a:effectLst/>
                <a:latin typeface="Consolas" panose="020B0609020204030204" pitchFamily="49" charset="0"/>
                <a:cs typeface="Consolas" panose="020B0609020204030204" pitchFamily="49" charset="0"/>
              </a:rPr>
            </a:br>
            <a:r>
              <a:rPr lang="en-US" b="0" i="0" u="none" strike="noStrike" dirty="0">
                <a:solidFill>
                  <a:srgbClr val="000000"/>
                </a:solidFill>
                <a:effectLst/>
                <a:latin typeface="Consolas" panose="020B0609020204030204" pitchFamily="49" charset="0"/>
                <a:cs typeface="Consolas" panose="020B0609020204030204" pitchFamily="49" charset="0"/>
              </a:rPr>
              <a:t>A1, W2, B2 = symbols(</a:t>
            </a:r>
            <a:r>
              <a:rPr lang="en-US" b="0" i="0" u="none" strike="noStrike" dirty="0">
                <a:solidFill>
                  <a:srgbClr val="A31515"/>
                </a:solidFill>
                <a:effectLst/>
                <a:latin typeface="Consolas" panose="020B0609020204030204" pitchFamily="49" charset="0"/>
                <a:cs typeface="Consolas" panose="020B0609020204030204" pitchFamily="49" charset="0"/>
              </a:rPr>
              <a:t>'A1, W2, B2'</a:t>
            </a:r>
            <a:r>
              <a:rPr lang="en-US" b="0" i="0" u="none" strike="noStrike" dirty="0">
                <a:solidFill>
                  <a:srgbClr val="000000"/>
                </a:solidFill>
                <a:effectLst/>
                <a:latin typeface="Consolas" panose="020B0609020204030204" pitchFamily="49" charset="0"/>
                <a:cs typeface="Consolas" panose="020B0609020204030204" pitchFamily="49" charset="0"/>
              </a:rPr>
              <a:t>)</a:t>
            </a:r>
          </a:p>
          <a:p>
            <a:pPr algn="l"/>
            <a:br>
              <a:rPr lang="en-US" b="0" i="0" u="none" strike="noStrike" dirty="0">
                <a:solidFill>
                  <a:srgbClr val="000000"/>
                </a:solidFill>
                <a:effectLst/>
                <a:latin typeface="Consolas" panose="020B0609020204030204" pitchFamily="49" charset="0"/>
                <a:cs typeface="Consolas" panose="020B0609020204030204" pitchFamily="49" charset="0"/>
              </a:rPr>
            </a:br>
            <a:r>
              <a:rPr lang="en-US" b="0" i="0" u="none" strike="noStrike" dirty="0">
                <a:solidFill>
                  <a:srgbClr val="000000"/>
                </a:solidFill>
                <a:effectLst/>
                <a:latin typeface="Consolas" panose="020B0609020204030204" pitchFamily="49" charset="0"/>
                <a:cs typeface="Consolas" panose="020B0609020204030204" pitchFamily="49" charset="0"/>
              </a:rPr>
              <a:t>Z2 = </a:t>
            </a:r>
            <a:r>
              <a:rPr lang="en-US" dirty="0">
                <a:solidFill>
                  <a:srgbClr val="000000"/>
                </a:solidFill>
                <a:latin typeface="Consolas" panose="020B0609020204030204" pitchFamily="49" charset="0"/>
                <a:cs typeface="Consolas" panose="020B0609020204030204" pitchFamily="49" charset="0"/>
              </a:rPr>
              <a:t>W2</a:t>
            </a:r>
            <a:r>
              <a:rPr lang="en-US" b="0" i="0" u="none" strike="noStrike" dirty="0">
                <a:solidFill>
                  <a:srgbClr val="000000"/>
                </a:solidFill>
                <a:effectLst/>
                <a:latin typeface="Consolas" panose="020B0609020204030204" pitchFamily="49" charset="0"/>
                <a:cs typeface="Consolas" panose="020B0609020204030204" pitchFamily="49" charset="0"/>
              </a:rPr>
              <a:t>*A1 + B2</a:t>
            </a:r>
          </a:p>
          <a:p>
            <a:pPr algn="l"/>
            <a:r>
              <a:rPr lang="en-US" b="0" i="0" u="none" strike="noStrike" dirty="0">
                <a:solidFill>
                  <a:srgbClr val="000000"/>
                </a:solidFill>
                <a:effectLst/>
                <a:latin typeface="Consolas" panose="020B0609020204030204" pitchFamily="49" charset="0"/>
                <a:cs typeface="Consolas" panose="020B0609020204030204" pitchFamily="49" charset="0"/>
              </a:rPr>
              <a:t>dZ2_dW2 = diff(Z2, W2)</a:t>
            </a:r>
          </a:p>
          <a:p>
            <a:pPr algn="l"/>
            <a:r>
              <a:rPr lang="en-US" b="0" i="0" u="none" strike="noStrike" dirty="0">
                <a:solidFill>
                  <a:srgbClr val="795E26"/>
                </a:solidFill>
                <a:effectLst/>
                <a:latin typeface="Consolas" panose="020B0609020204030204" pitchFamily="49" charset="0"/>
                <a:cs typeface="Consolas" panose="020B0609020204030204" pitchFamily="49" charset="0"/>
              </a:rPr>
              <a:t>print</a:t>
            </a:r>
            <a:r>
              <a:rPr lang="en-US" b="0" i="0" u="none" strike="noStrike" dirty="0">
                <a:solidFill>
                  <a:srgbClr val="000000"/>
                </a:solidFill>
                <a:effectLst/>
                <a:latin typeface="Consolas" panose="020B0609020204030204" pitchFamily="49" charset="0"/>
                <a:cs typeface="Consolas" panose="020B0609020204030204" pitchFamily="49" charset="0"/>
              </a:rPr>
              <a:t>(dZ2_dW2) </a:t>
            </a:r>
            <a:r>
              <a:rPr lang="en-US" b="0" i="0" u="none" strike="noStrike" dirty="0">
                <a:solidFill>
                  <a:srgbClr val="008000"/>
                </a:solidFill>
                <a:effectLst/>
                <a:latin typeface="Consolas" panose="020B0609020204030204" pitchFamily="49" charset="0"/>
                <a:cs typeface="Consolas" panose="020B0609020204030204" pitchFamily="49" charset="0"/>
              </a:rPr>
              <a:t># A1</a:t>
            </a:r>
            <a:endParaRPr lang="en-US" b="0" i="0" u="none" strike="noStrike" dirty="0">
              <a:solidFill>
                <a:srgbClr val="000000"/>
              </a:solidFill>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578021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F476B-B329-2B6E-E7DA-82686BD456EE}"/>
              </a:ext>
            </a:extLst>
          </p:cNvPr>
          <p:cNvSpPr>
            <a:spLocks noGrp="1"/>
          </p:cNvSpPr>
          <p:nvPr>
            <p:ph type="title"/>
          </p:nvPr>
        </p:nvSpPr>
        <p:spPr/>
        <p:txBody>
          <a:bodyPr/>
          <a:lstStyle/>
          <a:p>
            <a:r>
              <a:rPr lang="en-US" dirty="0"/>
              <a:t>Untangling a Derivative</a:t>
            </a:r>
          </a:p>
        </p:txBody>
      </p:sp>
      <p:sp>
        <p:nvSpPr>
          <p:cNvPr id="3" name="Content Placeholder 2">
            <a:extLst>
              <a:ext uri="{FF2B5EF4-FFF2-40B4-BE49-F238E27FC236}">
                <a16:creationId xmlns:a16="http://schemas.microsoft.com/office/drawing/2014/main" id="{BD37FD93-0F6A-E67E-72E9-C0C27AD3103C}"/>
              </a:ext>
            </a:extLst>
          </p:cNvPr>
          <p:cNvSpPr>
            <a:spLocks noGrp="1"/>
          </p:cNvSpPr>
          <p:nvPr>
            <p:ph sz="quarter" idx="10"/>
          </p:nvPr>
        </p:nvSpPr>
        <p:spPr>
          <a:xfrm>
            <a:off x="539495" y="1435608"/>
            <a:ext cx="10808059" cy="4974336"/>
          </a:xfrm>
        </p:spPr>
        <p:txBody>
          <a:bodyPr>
            <a:normAutofit fontScale="92500" lnSpcReduction="20000"/>
          </a:bodyPr>
          <a:lstStyle/>
          <a:p>
            <a:r>
              <a:rPr lang="en-US" b="1" dirty="0"/>
              <a:t>Now that we have all three derivative components, we can multiply them together.</a:t>
            </a:r>
          </a:p>
          <a:p>
            <a:endParaRPr lang="en-US" b="1" dirty="0"/>
          </a:p>
          <a:p>
            <a:endParaRPr lang="en-US" b="1" dirty="0"/>
          </a:p>
          <a:p>
            <a:endParaRPr lang="en-US" b="1" dirty="0"/>
          </a:p>
          <a:p>
            <a:endParaRPr lang="en-US" b="1" dirty="0"/>
          </a:p>
          <a:p>
            <a:r>
              <a:rPr lang="en-US" dirty="0"/>
              <a:t>Try try not get lost in the math, and always remember what we were trying to accomplish: find the derivative of a weight in the output layer with respect to the cost function.</a:t>
            </a:r>
          </a:p>
          <a:p>
            <a:r>
              <a:rPr lang="en-US" dirty="0"/>
              <a:t>We can now use </a:t>
            </a:r>
            <a:r>
              <a:rPr lang="en-US" dirty="0" err="1"/>
              <a:t>SymPy</a:t>
            </a:r>
            <a:r>
              <a:rPr lang="en-US" dirty="0"/>
              <a:t> to calculate the rest of the derivatives and calculate how each weight and bias affects the cost function.</a:t>
            </a:r>
          </a:p>
        </p:txBody>
      </p:sp>
      <p:pic>
        <p:nvPicPr>
          <p:cNvPr id="6" name="Graphic 5">
            <a:extLst>
              <a:ext uri="{FF2B5EF4-FFF2-40B4-BE49-F238E27FC236}">
                <a16:creationId xmlns:a16="http://schemas.microsoft.com/office/drawing/2014/main" id="{E0A98FE4-DF40-667B-A620-F0A1A4F440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03479" y="2118610"/>
            <a:ext cx="5365736" cy="2021174"/>
          </a:xfrm>
          <a:prstGeom prst="rect">
            <a:avLst/>
          </a:prstGeom>
        </p:spPr>
      </p:pic>
      <p:sp>
        <p:nvSpPr>
          <p:cNvPr id="7" name="Rounded Rectangle 6">
            <a:extLst>
              <a:ext uri="{FF2B5EF4-FFF2-40B4-BE49-F238E27FC236}">
                <a16:creationId xmlns:a16="http://schemas.microsoft.com/office/drawing/2014/main" id="{A7CCF73D-AA0B-62B2-444F-9C22C42C20F1}"/>
              </a:ext>
            </a:extLst>
          </p:cNvPr>
          <p:cNvSpPr/>
          <p:nvPr/>
        </p:nvSpPr>
        <p:spPr>
          <a:xfrm>
            <a:off x="3087973" y="3124050"/>
            <a:ext cx="5786205" cy="1195616"/>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23062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1682D-7B74-90E3-8154-3D4B60068D7F}"/>
              </a:ext>
            </a:extLst>
          </p:cNvPr>
          <p:cNvSpPr>
            <a:spLocks noGrp="1"/>
          </p:cNvSpPr>
          <p:nvPr>
            <p:ph type="title"/>
          </p:nvPr>
        </p:nvSpPr>
        <p:spPr/>
        <p:txBody>
          <a:bodyPr/>
          <a:lstStyle/>
          <a:p>
            <a:r>
              <a:rPr lang="en-US" dirty="0"/>
              <a:t>Find the Remaining Derivatives</a:t>
            </a:r>
          </a:p>
        </p:txBody>
      </p:sp>
      <p:pic>
        <p:nvPicPr>
          <p:cNvPr id="5" name="Graphic 4">
            <a:extLst>
              <a:ext uri="{FF2B5EF4-FFF2-40B4-BE49-F238E27FC236}">
                <a16:creationId xmlns:a16="http://schemas.microsoft.com/office/drawing/2014/main" id="{C88A5A88-9697-EF3D-92FB-78D8E4F080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8863" y="1719184"/>
            <a:ext cx="10154274" cy="4351832"/>
          </a:xfrm>
          <a:prstGeom prst="rect">
            <a:avLst/>
          </a:prstGeom>
        </p:spPr>
      </p:pic>
      <p:sp>
        <p:nvSpPr>
          <p:cNvPr id="4" name="Rectangle 3">
            <a:extLst>
              <a:ext uri="{FF2B5EF4-FFF2-40B4-BE49-F238E27FC236}">
                <a16:creationId xmlns:a16="http://schemas.microsoft.com/office/drawing/2014/main" id="{88E188FD-65A3-4FEB-3837-30E0D02A4D63}"/>
              </a:ext>
            </a:extLst>
          </p:cNvPr>
          <p:cNvSpPr/>
          <p:nvPr/>
        </p:nvSpPr>
        <p:spPr>
          <a:xfrm>
            <a:off x="2158584" y="2482748"/>
            <a:ext cx="9014553" cy="3588267"/>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B85A735-39A5-8887-B796-80295D7E55D8}"/>
              </a:ext>
            </a:extLst>
          </p:cNvPr>
          <p:cNvSpPr txBox="1"/>
          <p:nvPr/>
        </p:nvSpPr>
        <p:spPr>
          <a:xfrm>
            <a:off x="7000406" y="4746036"/>
            <a:ext cx="4666937" cy="1663908"/>
          </a:xfrm>
          <a:prstGeom prst="rect">
            <a:avLst/>
          </a:prstGeom>
        </p:spPr>
        <p:txBody>
          <a:bodyPr vert="horz" wrap="square" lIns="91440" tIns="45720" rIns="91440" bIns="45720" rtlCol="0">
            <a:normAutofit/>
          </a:bodyPr>
          <a:lstStyle/>
          <a:p>
            <a:pPr algn="l">
              <a:spcAft>
                <a:spcPts val="2000"/>
              </a:spcAft>
            </a:pPr>
            <a:r>
              <a:rPr lang="en-US" sz="2400" dirty="0">
                <a:solidFill>
                  <a:srgbClr val="FF0000"/>
                </a:solidFill>
                <a:latin typeface="Segoe UI" panose="020B0502040204020203" pitchFamily="34" charset="0"/>
                <a:cs typeface="Segoe UI" panose="020B0502040204020203" pitchFamily="34" charset="0"/>
              </a:rPr>
              <a:t>We need to repeat this process to find the derivatives of the cost function with respect to every weight and bias. </a:t>
            </a:r>
          </a:p>
        </p:txBody>
      </p:sp>
    </p:spTree>
    <p:extLst>
      <p:ext uri="{BB962C8B-B14F-4D97-AF65-F5344CB8AC3E}">
        <p14:creationId xmlns:p14="http://schemas.microsoft.com/office/powerpoint/2010/main" val="21655587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1602F-7C99-91EE-15FC-129F507D6604}"/>
              </a:ext>
            </a:extLst>
          </p:cNvPr>
          <p:cNvSpPr>
            <a:spLocks noGrp="1"/>
          </p:cNvSpPr>
          <p:nvPr>
            <p:ph type="title"/>
          </p:nvPr>
        </p:nvSpPr>
        <p:spPr/>
        <p:txBody>
          <a:bodyPr/>
          <a:lstStyle/>
          <a:p>
            <a:r>
              <a:rPr lang="en-US" dirty="0"/>
              <a:t>All Neural Network Derivative Components </a:t>
            </a:r>
          </a:p>
        </p:txBody>
      </p:sp>
      <p:sp>
        <p:nvSpPr>
          <p:cNvPr id="5" name="TextBox 4">
            <a:extLst>
              <a:ext uri="{FF2B5EF4-FFF2-40B4-BE49-F238E27FC236}">
                <a16:creationId xmlns:a16="http://schemas.microsoft.com/office/drawing/2014/main" id="{FDD34C1F-4D67-BE7A-059E-3A17D33D39AE}"/>
              </a:ext>
            </a:extLst>
          </p:cNvPr>
          <p:cNvSpPr txBox="1"/>
          <p:nvPr/>
        </p:nvSpPr>
        <p:spPr>
          <a:xfrm>
            <a:off x="521207" y="1289476"/>
            <a:ext cx="6100996" cy="5262979"/>
          </a:xfrm>
          <a:prstGeom prst="rect">
            <a:avLst/>
          </a:prstGeom>
          <a:noFill/>
        </p:spPr>
        <p:txBody>
          <a:bodyPr wrap="square">
            <a:spAutoFit/>
          </a:bodyPr>
          <a:lstStyle/>
          <a:p>
            <a:pPr algn="l"/>
            <a:r>
              <a:rPr lang="en-US" sz="1400" b="0" i="0" u="none" strike="noStrike" dirty="0">
                <a:solidFill>
                  <a:srgbClr val="AF00DB"/>
                </a:solidFill>
                <a:effectLst/>
                <a:latin typeface="Consolas" panose="020B0609020204030204" pitchFamily="49" charset="0"/>
                <a:cs typeface="Consolas" panose="020B0609020204030204" pitchFamily="49" charset="0"/>
              </a:rPr>
              <a:t>from</a:t>
            </a:r>
            <a:r>
              <a:rPr lang="en-US" sz="1400" b="0" i="0" u="none" strike="noStrike" dirty="0">
                <a:solidFill>
                  <a:srgbClr val="000000"/>
                </a:solidFill>
                <a:effectLst/>
                <a:latin typeface="Consolas" panose="020B0609020204030204" pitchFamily="49" charset="0"/>
                <a:cs typeface="Consolas" panose="020B0609020204030204" pitchFamily="49" charset="0"/>
              </a:rPr>
              <a:t> </a:t>
            </a:r>
            <a:r>
              <a:rPr lang="en-US" sz="1400" b="0" i="0" u="none" strike="noStrike" dirty="0" err="1">
                <a:solidFill>
                  <a:srgbClr val="000000"/>
                </a:solidFill>
                <a:effectLst/>
                <a:latin typeface="Consolas" panose="020B0609020204030204" pitchFamily="49" charset="0"/>
                <a:cs typeface="Consolas" panose="020B0609020204030204" pitchFamily="49" charset="0"/>
              </a:rPr>
              <a:t>sympy</a:t>
            </a:r>
            <a:r>
              <a:rPr lang="en-US" sz="1400" b="0" i="0" u="none" strike="noStrike" dirty="0">
                <a:solidFill>
                  <a:srgbClr val="000000"/>
                </a:solidFill>
                <a:effectLst/>
                <a:latin typeface="Consolas" panose="020B0609020204030204" pitchFamily="49" charset="0"/>
                <a:cs typeface="Consolas" panose="020B0609020204030204" pitchFamily="49" charset="0"/>
              </a:rPr>
              <a:t> </a:t>
            </a:r>
            <a:r>
              <a:rPr lang="en-US" sz="1400" b="0" i="0" u="none" strike="noStrike" dirty="0">
                <a:solidFill>
                  <a:srgbClr val="AF00DB"/>
                </a:solidFill>
                <a:effectLst/>
                <a:latin typeface="Consolas" panose="020B0609020204030204" pitchFamily="49" charset="0"/>
                <a:cs typeface="Consolas" panose="020B0609020204030204" pitchFamily="49" charset="0"/>
              </a:rPr>
              <a:t>import</a:t>
            </a:r>
            <a:r>
              <a:rPr lang="en-US" sz="1400" b="0" i="0" u="none" strike="noStrike" dirty="0">
                <a:solidFill>
                  <a:srgbClr val="000000"/>
                </a:solidFill>
                <a:effectLst/>
                <a:latin typeface="Consolas" panose="020B0609020204030204" pitchFamily="49" charset="0"/>
                <a:cs typeface="Consolas" panose="020B0609020204030204" pitchFamily="49" charset="0"/>
              </a:rPr>
              <a:t> *</a:t>
            </a:r>
          </a:p>
          <a:p>
            <a:pPr algn="l"/>
            <a:br>
              <a:rPr lang="en-US" sz="1400" b="0" i="0" u="none" strike="noStrike" dirty="0">
                <a:solidFill>
                  <a:srgbClr val="000000"/>
                </a:solidFill>
                <a:effectLst/>
                <a:latin typeface="Consolas" panose="020B0609020204030204" pitchFamily="49" charset="0"/>
                <a:cs typeface="Consolas" panose="020B0609020204030204" pitchFamily="49" charset="0"/>
              </a:rPr>
            </a:br>
            <a:r>
              <a:rPr lang="en-US" sz="1400" b="0" i="0" u="none" strike="noStrike" dirty="0">
                <a:solidFill>
                  <a:srgbClr val="000000"/>
                </a:solidFill>
                <a:effectLst/>
                <a:latin typeface="Consolas" panose="020B0609020204030204" pitchFamily="49" charset="0"/>
                <a:cs typeface="Consolas" panose="020B0609020204030204" pitchFamily="49" charset="0"/>
              </a:rPr>
              <a:t>W1, W2, B1, B2, A1, A2, Z1, Z2, X, Y = \</a:t>
            </a:r>
          </a:p>
          <a:p>
            <a:pPr algn="l"/>
            <a:r>
              <a:rPr lang="en-US" sz="1400" b="0" i="0" u="none" strike="noStrike" dirty="0">
                <a:solidFill>
                  <a:srgbClr val="000000"/>
                </a:solidFill>
                <a:effectLst/>
                <a:latin typeface="Consolas" panose="020B0609020204030204" pitchFamily="49" charset="0"/>
                <a:cs typeface="Consolas" panose="020B0609020204030204" pitchFamily="49" charset="0"/>
              </a:rPr>
              <a:t>symbols(</a:t>
            </a:r>
            <a:r>
              <a:rPr lang="en-US" sz="1400" b="0" i="0" u="none" strike="noStrike" dirty="0">
                <a:solidFill>
                  <a:srgbClr val="A31515"/>
                </a:solidFill>
                <a:effectLst/>
                <a:latin typeface="Consolas" panose="020B0609020204030204" pitchFamily="49" charset="0"/>
                <a:cs typeface="Consolas" panose="020B0609020204030204" pitchFamily="49" charset="0"/>
              </a:rPr>
              <a:t>'W1 W2 B1 B2 A1 A2 Z1 Z2 X Y'</a:t>
            </a:r>
            <a:r>
              <a:rPr lang="en-US" sz="1400" b="0" i="0" u="none" strike="noStrike" dirty="0">
                <a:solidFill>
                  <a:srgbClr val="000000"/>
                </a:solidFill>
                <a:effectLst/>
                <a:latin typeface="Consolas" panose="020B0609020204030204" pitchFamily="49" charset="0"/>
                <a:cs typeface="Consolas" panose="020B0609020204030204" pitchFamily="49" charset="0"/>
              </a:rPr>
              <a:t>)</a:t>
            </a:r>
          </a:p>
          <a:p>
            <a:pPr algn="l"/>
            <a:br>
              <a:rPr lang="en-US" sz="1400" b="0" i="0" u="none" strike="noStrike" dirty="0">
                <a:solidFill>
                  <a:srgbClr val="000000"/>
                </a:solidFill>
                <a:effectLst/>
                <a:latin typeface="Consolas" panose="020B0609020204030204" pitchFamily="49" charset="0"/>
                <a:cs typeface="Consolas" panose="020B0609020204030204" pitchFamily="49" charset="0"/>
              </a:rPr>
            </a:br>
            <a:r>
              <a:rPr lang="en-US" sz="1400" b="0" i="0" u="none" strike="noStrike" dirty="0">
                <a:solidFill>
                  <a:srgbClr val="008000"/>
                </a:solidFill>
                <a:effectLst/>
                <a:latin typeface="Consolas" panose="020B0609020204030204" pitchFamily="49" charset="0"/>
                <a:cs typeface="Consolas" panose="020B0609020204030204" pitchFamily="49" charset="0"/>
              </a:rPr>
              <a:t># Calculate derivative of cost function with respect to A2</a:t>
            </a:r>
            <a:endParaRPr lang="en-US" sz="1400" b="0" i="0" u="none" strike="noStrike" dirty="0">
              <a:solidFill>
                <a:srgbClr val="000000"/>
              </a:solidFill>
              <a:effectLst/>
              <a:latin typeface="Consolas" panose="020B0609020204030204" pitchFamily="49" charset="0"/>
              <a:cs typeface="Consolas" panose="020B0609020204030204" pitchFamily="49" charset="0"/>
            </a:endParaRPr>
          </a:p>
          <a:p>
            <a:pPr algn="l"/>
            <a:r>
              <a:rPr lang="en-US" sz="1400" b="0" i="0" u="none" strike="noStrike" dirty="0">
                <a:solidFill>
                  <a:srgbClr val="000000"/>
                </a:solidFill>
                <a:effectLst/>
                <a:latin typeface="Consolas" panose="020B0609020204030204" pitchFamily="49" charset="0"/>
                <a:cs typeface="Consolas" panose="020B0609020204030204" pitchFamily="49" charset="0"/>
              </a:rPr>
              <a:t>C = (A2 - Y)**</a:t>
            </a:r>
            <a:r>
              <a:rPr lang="en-US" sz="1400" b="0" i="0" u="none" strike="noStrike" dirty="0">
                <a:solidFill>
                  <a:srgbClr val="09885A"/>
                </a:solidFill>
                <a:effectLst/>
                <a:latin typeface="Consolas" panose="020B0609020204030204" pitchFamily="49" charset="0"/>
                <a:cs typeface="Consolas" panose="020B0609020204030204" pitchFamily="49" charset="0"/>
              </a:rPr>
              <a:t>2</a:t>
            </a:r>
            <a:endParaRPr lang="en-US" sz="1400" b="0" i="0" u="none" strike="noStrike" dirty="0">
              <a:solidFill>
                <a:srgbClr val="000000"/>
              </a:solidFill>
              <a:effectLst/>
              <a:latin typeface="Consolas" panose="020B0609020204030204" pitchFamily="49" charset="0"/>
              <a:cs typeface="Consolas" panose="020B0609020204030204" pitchFamily="49" charset="0"/>
            </a:endParaRPr>
          </a:p>
          <a:p>
            <a:pPr algn="l"/>
            <a:r>
              <a:rPr lang="en-US" sz="1400" b="0" i="0" u="none" strike="noStrike" dirty="0">
                <a:solidFill>
                  <a:srgbClr val="000000"/>
                </a:solidFill>
                <a:effectLst/>
                <a:latin typeface="Consolas" panose="020B0609020204030204" pitchFamily="49" charset="0"/>
                <a:cs typeface="Consolas" panose="020B0609020204030204" pitchFamily="49" charset="0"/>
              </a:rPr>
              <a:t>dC_dA2 = diff(C, A2)</a:t>
            </a:r>
          </a:p>
          <a:p>
            <a:pPr algn="l"/>
            <a:r>
              <a:rPr lang="en-US" sz="1400" b="0" i="0" u="none" strike="noStrike" dirty="0">
                <a:solidFill>
                  <a:srgbClr val="795E26"/>
                </a:solidFill>
                <a:effectLst/>
                <a:latin typeface="Consolas" panose="020B0609020204030204" pitchFamily="49" charset="0"/>
                <a:cs typeface="Consolas" panose="020B0609020204030204" pitchFamily="49" charset="0"/>
              </a:rPr>
              <a:t>print</a:t>
            </a:r>
            <a:r>
              <a:rPr lang="en-US" sz="1400" b="0" i="0" u="none" strike="noStrike" dirty="0">
                <a:solidFill>
                  <a:srgbClr val="000000"/>
                </a:solidFill>
                <a:effectLst/>
                <a:latin typeface="Consolas" panose="020B0609020204030204" pitchFamily="49" charset="0"/>
                <a:cs typeface="Consolas" panose="020B0609020204030204" pitchFamily="49" charset="0"/>
              </a:rPr>
              <a:t>(</a:t>
            </a:r>
            <a:r>
              <a:rPr lang="en-US" sz="1400" b="0" i="0" u="none" strike="noStrike" dirty="0">
                <a:solidFill>
                  <a:srgbClr val="A31515"/>
                </a:solidFill>
                <a:effectLst/>
                <a:latin typeface="Consolas" panose="020B0609020204030204" pitchFamily="49" charset="0"/>
                <a:cs typeface="Consolas" panose="020B0609020204030204" pitchFamily="49" charset="0"/>
              </a:rPr>
              <a:t>"dC_dA2 = "</a:t>
            </a:r>
            <a:r>
              <a:rPr lang="en-US" sz="1400" b="0" i="0" u="none" strike="noStrike" dirty="0">
                <a:solidFill>
                  <a:srgbClr val="000000"/>
                </a:solidFill>
                <a:effectLst/>
                <a:latin typeface="Consolas" panose="020B0609020204030204" pitchFamily="49" charset="0"/>
                <a:cs typeface="Consolas" panose="020B0609020204030204" pitchFamily="49" charset="0"/>
              </a:rPr>
              <a:t>, dC_dA2) </a:t>
            </a:r>
            <a:r>
              <a:rPr lang="en-US" sz="1400" b="0" i="0" u="none" strike="noStrike" dirty="0">
                <a:solidFill>
                  <a:srgbClr val="008000"/>
                </a:solidFill>
                <a:effectLst/>
                <a:latin typeface="Consolas" panose="020B0609020204030204" pitchFamily="49" charset="0"/>
                <a:cs typeface="Consolas" panose="020B0609020204030204" pitchFamily="49" charset="0"/>
              </a:rPr>
              <a:t># 2*A2 - 2*Y</a:t>
            </a:r>
            <a:endParaRPr lang="en-US" sz="1400" b="0" i="0" u="none" strike="noStrike" dirty="0">
              <a:solidFill>
                <a:srgbClr val="000000"/>
              </a:solidFill>
              <a:effectLst/>
              <a:latin typeface="Consolas" panose="020B0609020204030204" pitchFamily="49" charset="0"/>
              <a:cs typeface="Consolas" panose="020B0609020204030204" pitchFamily="49" charset="0"/>
            </a:endParaRPr>
          </a:p>
          <a:p>
            <a:pPr algn="l"/>
            <a:br>
              <a:rPr lang="en-US" sz="1400" b="0" i="0" u="none" strike="noStrike" dirty="0">
                <a:solidFill>
                  <a:srgbClr val="000000"/>
                </a:solidFill>
                <a:effectLst/>
                <a:latin typeface="Consolas" panose="020B0609020204030204" pitchFamily="49" charset="0"/>
                <a:cs typeface="Consolas" panose="020B0609020204030204" pitchFamily="49" charset="0"/>
              </a:rPr>
            </a:br>
            <a:r>
              <a:rPr lang="en-US" sz="1400" b="0" i="0" u="none" strike="noStrike" dirty="0">
                <a:solidFill>
                  <a:srgbClr val="008000"/>
                </a:solidFill>
                <a:effectLst/>
                <a:latin typeface="Consolas" panose="020B0609020204030204" pitchFamily="49" charset="0"/>
                <a:cs typeface="Consolas" panose="020B0609020204030204" pitchFamily="49" charset="0"/>
              </a:rPr>
              <a:t># Calculate derivative of A2 with respect to Z2</a:t>
            </a:r>
            <a:endParaRPr lang="en-US" sz="1400" b="0" i="0" u="none" strike="noStrike" dirty="0">
              <a:solidFill>
                <a:srgbClr val="000000"/>
              </a:solidFill>
              <a:effectLst/>
              <a:latin typeface="Consolas" panose="020B0609020204030204" pitchFamily="49" charset="0"/>
              <a:cs typeface="Consolas" panose="020B0609020204030204" pitchFamily="49" charset="0"/>
            </a:endParaRPr>
          </a:p>
          <a:p>
            <a:pPr algn="l"/>
            <a:r>
              <a:rPr lang="en-US" sz="1400" b="0" i="0" u="none" strike="noStrike" dirty="0">
                <a:solidFill>
                  <a:srgbClr val="000000"/>
                </a:solidFill>
                <a:effectLst/>
                <a:latin typeface="Consolas" panose="020B0609020204030204" pitchFamily="49" charset="0"/>
                <a:cs typeface="Consolas" panose="020B0609020204030204" pitchFamily="49" charset="0"/>
              </a:rPr>
              <a:t>logistic = </a:t>
            </a:r>
            <a:r>
              <a:rPr lang="en-US" sz="1400" b="0" i="0" u="none" strike="noStrike" dirty="0">
                <a:solidFill>
                  <a:srgbClr val="0000FF"/>
                </a:solidFill>
                <a:effectLst/>
                <a:latin typeface="Consolas" panose="020B0609020204030204" pitchFamily="49" charset="0"/>
                <a:cs typeface="Consolas" panose="020B0609020204030204" pitchFamily="49" charset="0"/>
              </a:rPr>
              <a:t>lambda</a:t>
            </a:r>
            <a:r>
              <a:rPr lang="en-US" sz="1400" b="0" i="0" u="none" strike="noStrike" dirty="0">
                <a:solidFill>
                  <a:srgbClr val="000000"/>
                </a:solidFill>
                <a:effectLst/>
                <a:latin typeface="Consolas" panose="020B0609020204030204" pitchFamily="49" charset="0"/>
                <a:cs typeface="Consolas" panose="020B0609020204030204" pitchFamily="49" charset="0"/>
              </a:rPr>
              <a:t> x: </a:t>
            </a:r>
            <a:r>
              <a:rPr lang="en-US" sz="1400" b="0" i="0" u="none" strike="noStrike" dirty="0">
                <a:solidFill>
                  <a:srgbClr val="09885A"/>
                </a:solidFill>
                <a:effectLst/>
                <a:latin typeface="Consolas" panose="020B0609020204030204" pitchFamily="49" charset="0"/>
                <a:cs typeface="Consolas" panose="020B0609020204030204" pitchFamily="49" charset="0"/>
              </a:rPr>
              <a:t>1</a:t>
            </a:r>
            <a:r>
              <a:rPr lang="en-US" sz="1400" b="0" i="0" u="none" strike="noStrike" dirty="0">
                <a:solidFill>
                  <a:srgbClr val="000000"/>
                </a:solidFill>
                <a:effectLst/>
                <a:latin typeface="Consolas" panose="020B0609020204030204" pitchFamily="49" charset="0"/>
                <a:cs typeface="Consolas" panose="020B0609020204030204" pitchFamily="49" charset="0"/>
              </a:rPr>
              <a:t> / (</a:t>
            </a:r>
            <a:r>
              <a:rPr lang="en-US" sz="1400" b="0" i="0" u="none" strike="noStrike" dirty="0">
                <a:solidFill>
                  <a:srgbClr val="09885A"/>
                </a:solidFill>
                <a:effectLst/>
                <a:latin typeface="Consolas" panose="020B0609020204030204" pitchFamily="49" charset="0"/>
                <a:cs typeface="Consolas" panose="020B0609020204030204" pitchFamily="49" charset="0"/>
              </a:rPr>
              <a:t>1</a:t>
            </a:r>
            <a:r>
              <a:rPr lang="en-US" sz="1400" b="0" i="0" u="none" strike="noStrike" dirty="0">
                <a:solidFill>
                  <a:srgbClr val="000000"/>
                </a:solidFill>
                <a:effectLst/>
                <a:latin typeface="Consolas" panose="020B0609020204030204" pitchFamily="49" charset="0"/>
                <a:cs typeface="Consolas" panose="020B0609020204030204" pitchFamily="49" charset="0"/>
              </a:rPr>
              <a:t> + exp(-x))</a:t>
            </a:r>
          </a:p>
          <a:p>
            <a:pPr algn="l"/>
            <a:r>
              <a:rPr lang="en-US" sz="1400" b="0" i="0" u="none" strike="noStrike" dirty="0">
                <a:solidFill>
                  <a:srgbClr val="000000"/>
                </a:solidFill>
                <a:effectLst/>
                <a:latin typeface="Consolas" panose="020B0609020204030204" pitchFamily="49" charset="0"/>
                <a:cs typeface="Consolas" panose="020B0609020204030204" pitchFamily="49" charset="0"/>
              </a:rPr>
              <a:t>_A2 = logistic(Z2)</a:t>
            </a:r>
          </a:p>
          <a:p>
            <a:pPr algn="l"/>
            <a:r>
              <a:rPr lang="en-US" sz="1400" b="0" i="0" u="none" strike="noStrike" dirty="0">
                <a:solidFill>
                  <a:srgbClr val="000000"/>
                </a:solidFill>
                <a:effectLst/>
                <a:latin typeface="Consolas" panose="020B0609020204030204" pitchFamily="49" charset="0"/>
                <a:cs typeface="Consolas" panose="020B0609020204030204" pitchFamily="49" charset="0"/>
              </a:rPr>
              <a:t>dA2_dZ2 = diff(_A2, Z2)</a:t>
            </a:r>
          </a:p>
          <a:p>
            <a:pPr algn="l"/>
            <a:r>
              <a:rPr lang="en-US" sz="1400" b="0" i="0" u="none" strike="noStrike" dirty="0">
                <a:solidFill>
                  <a:srgbClr val="795E26"/>
                </a:solidFill>
                <a:effectLst/>
                <a:latin typeface="Consolas" panose="020B0609020204030204" pitchFamily="49" charset="0"/>
                <a:cs typeface="Consolas" panose="020B0609020204030204" pitchFamily="49" charset="0"/>
              </a:rPr>
              <a:t>print</a:t>
            </a:r>
            <a:r>
              <a:rPr lang="en-US" sz="1400" b="0" i="0" u="none" strike="noStrike" dirty="0">
                <a:solidFill>
                  <a:srgbClr val="000000"/>
                </a:solidFill>
                <a:effectLst/>
                <a:latin typeface="Consolas" panose="020B0609020204030204" pitchFamily="49" charset="0"/>
                <a:cs typeface="Consolas" panose="020B0609020204030204" pitchFamily="49" charset="0"/>
              </a:rPr>
              <a:t>(</a:t>
            </a:r>
            <a:r>
              <a:rPr lang="en-US" sz="1400" b="0" i="0" u="none" strike="noStrike" dirty="0">
                <a:solidFill>
                  <a:srgbClr val="A31515"/>
                </a:solidFill>
                <a:effectLst/>
                <a:latin typeface="Consolas" panose="020B0609020204030204" pitchFamily="49" charset="0"/>
                <a:cs typeface="Consolas" panose="020B0609020204030204" pitchFamily="49" charset="0"/>
              </a:rPr>
              <a:t>"dA2_dZ2 = "</a:t>
            </a:r>
            <a:r>
              <a:rPr lang="en-US" sz="1400" b="0" i="0" u="none" strike="noStrike" dirty="0">
                <a:solidFill>
                  <a:srgbClr val="000000"/>
                </a:solidFill>
                <a:effectLst/>
                <a:latin typeface="Consolas" panose="020B0609020204030204" pitchFamily="49" charset="0"/>
                <a:cs typeface="Consolas" panose="020B0609020204030204" pitchFamily="49" charset="0"/>
              </a:rPr>
              <a:t>, dA2_dZ2) </a:t>
            </a:r>
            <a:r>
              <a:rPr lang="en-US" sz="1400" b="0" i="0" u="none" strike="noStrike" dirty="0">
                <a:solidFill>
                  <a:srgbClr val="008000"/>
                </a:solidFill>
                <a:effectLst/>
                <a:latin typeface="Consolas" panose="020B0609020204030204" pitchFamily="49" charset="0"/>
                <a:cs typeface="Consolas" panose="020B0609020204030204" pitchFamily="49" charset="0"/>
              </a:rPr>
              <a:t># exp(-Z2)/(1 + exp(-Z2))**2</a:t>
            </a:r>
            <a:endParaRPr lang="en-US" sz="1400" b="0" i="0" u="none" strike="noStrike" dirty="0">
              <a:solidFill>
                <a:srgbClr val="000000"/>
              </a:solidFill>
              <a:effectLst/>
              <a:latin typeface="Consolas" panose="020B0609020204030204" pitchFamily="49" charset="0"/>
              <a:cs typeface="Consolas" panose="020B0609020204030204" pitchFamily="49" charset="0"/>
            </a:endParaRPr>
          </a:p>
          <a:p>
            <a:pPr algn="l"/>
            <a:br>
              <a:rPr lang="en-US" sz="1400" b="0" i="0" u="none" strike="noStrike" dirty="0">
                <a:solidFill>
                  <a:srgbClr val="000000"/>
                </a:solidFill>
                <a:effectLst/>
                <a:latin typeface="Consolas" panose="020B0609020204030204" pitchFamily="49" charset="0"/>
                <a:cs typeface="Consolas" panose="020B0609020204030204" pitchFamily="49" charset="0"/>
              </a:rPr>
            </a:br>
            <a:r>
              <a:rPr lang="en-US" sz="1400" b="0" i="0" u="none" strike="noStrike" dirty="0">
                <a:solidFill>
                  <a:srgbClr val="008000"/>
                </a:solidFill>
                <a:effectLst/>
                <a:latin typeface="Consolas" panose="020B0609020204030204" pitchFamily="49" charset="0"/>
                <a:cs typeface="Consolas" panose="020B0609020204030204" pitchFamily="49" charset="0"/>
              </a:rPr>
              <a:t># Calculate derivative of Z2 with respect to A1</a:t>
            </a:r>
            <a:endParaRPr lang="en-US" sz="1400" b="0" i="0" u="none" strike="noStrike" dirty="0">
              <a:solidFill>
                <a:srgbClr val="000000"/>
              </a:solidFill>
              <a:effectLst/>
              <a:latin typeface="Consolas" panose="020B0609020204030204" pitchFamily="49" charset="0"/>
              <a:cs typeface="Consolas" panose="020B0609020204030204" pitchFamily="49" charset="0"/>
            </a:endParaRPr>
          </a:p>
          <a:p>
            <a:pPr algn="l"/>
            <a:r>
              <a:rPr lang="en-US" sz="1400" b="0" i="0" u="none" strike="noStrike" dirty="0">
                <a:solidFill>
                  <a:srgbClr val="000000"/>
                </a:solidFill>
                <a:effectLst/>
                <a:latin typeface="Consolas" panose="020B0609020204030204" pitchFamily="49" charset="0"/>
                <a:cs typeface="Consolas" panose="020B0609020204030204" pitchFamily="49" charset="0"/>
              </a:rPr>
              <a:t>_Z2 = A1*W2 + B2</a:t>
            </a:r>
          </a:p>
          <a:p>
            <a:pPr algn="l"/>
            <a:r>
              <a:rPr lang="en-US" sz="1400" b="0" i="0" u="none" strike="noStrike" dirty="0">
                <a:solidFill>
                  <a:srgbClr val="000000"/>
                </a:solidFill>
                <a:effectLst/>
                <a:latin typeface="Consolas" panose="020B0609020204030204" pitchFamily="49" charset="0"/>
                <a:cs typeface="Consolas" panose="020B0609020204030204" pitchFamily="49" charset="0"/>
              </a:rPr>
              <a:t>dZ2_dA1 = diff(_Z2, A1)</a:t>
            </a:r>
          </a:p>
          <a:p>
            <a:pPr algn="l"/>
            <a:r>
              <a:rPr lang="en-US" sz="1400" b="0" i="0" u="none" strike="noStrike" dirty="0">
                <a:solidFill>
                  <a:srgbClr val="795E26"/>
                </a:solidFill>
                <a:effectLst/>
                <a:latin typeface="Consolas" panose="020B0609020204030204" pitchFamily="49" charset="0"/>
                <a:cs typeface="Consolas" panose="020B0609020204030204" pitchFamily="49" charset="0"/>
              </a:rPr>
              <a:t>print</a:t>
            </a:r>
            <a:r>
              <a:rPr lang="en-US" sz="1400" b="0" i="0" u="none" strike="noStrike" dirty="0">
                <a:solidFill>
                  <a:srgbClr val="000000"/>
                </a:solidFill>
                <a:effectLst/>
                <a:latin typeface="Consolas" panose="020B0609020204030204" pitchFamily="49" charset="0"/>
                <a:cs typeface="Consolas" panose="020B0609020204030204" pitchFamily="49" charset="0"/>
              </a:rPr>
              <a:t>(</a:t>
            </a:r>
            <a:r>
              <a:rPr lang="en-US" sz="1400" b="0" i="0" u="none" strike="noStrike" dirty="0">
                <a:solidFill>
                  <a:srgbClr val="A31515"/>
                </a:solidFill>
                <a:effectLst/>
                <a:latin typeface="Consolas" panose="020B0609020204030204" pitchFamily="49" charset="0"/>
                <a:cs typeface="Consolas" panose="020B0609020204030204" pitchFamily="49" charset="0"/>
              </a:rPr>
              <a:t>"dZ2_dA1 = "</a:t>
            </a:r>
            <a:r>
              <a:rPr lang="en-US" sz="1400" b="0" i="0" u="none" strike="noStrike" dirty="0">
                <a:solidFill>
                  <a:srgbClr val="000000"/>
                </a:solidFill>
                <a:effectLst/>
                <a:latin typeface="Consolas" panose="020B0609020204030204" pitchFamily="49" charset="0"/>
                <a:cs typeface="Consolas" panose="020B0609020204030204" pitchFamily="49" charset="0"/>
              </a:rPr>
              <a:t>, dZ2_dA1) </a:t>
            </a:r>
            <a:r>
              <a:rPr lang="en-US" sz="1400" b="0" i="0" u="none" strike="noStrike" dirty="0">
                <a:solidFill>
                  <a:srgbClr val="008000"/>
                </a:solidFill>
                <a:effectLst/>
                <a:latin typeface="Consolas" panose="020B0609020204030204" pitchFamily="49" charset="0"/>
                <a:cs typeface="Consolas" panose="020B0609020204030204" pitchFamily="49" charset="0"/>
              </a:rPr>
              <a:t># W2</a:t>
            </a:r>
            <a:endParaRPr lang="en-US" sz="1400" b="0" i="0" u="none" strike="noStrike" dirty="0">
              <a:solidFill>
                <a:srgbClr val="000000"/>
              </a:solidFill>
              <a:effectLst/>
              <a:latin typeface="Consolas" panose="020B0609020204030204" pitchFamily="49" charset="0"/>
              <a:cs typeface="Consolas" panose="020B0609020204030204" pitchFamily="49" charset="0"/>
            </a:endParaRPr>
          </a:p>
          <a:p>
            <a:pPr algn="l"/>
            <a:br>
              <a:rPr lang="en-US" sz="1400" b="0" i="0" u="none" strike="noStrike" dirty="0">
                <a:solidFill>
                  <a:srgbClr val="000000"/>
                </a:solidFill>
                <a:effectLst/>
                <a:latin typeface="Consolas" panose="020B0609020204030204" pitchFamily="49" charset="0"/>
                <a:cs typeface="Consolas" panose="020B0609020204030204" pitchFamily="49" charset="0"/>
              </a:rPr>
            </a:br>
            <a:r>
              <a:rPr lang="en-US" sz="1400" b="0" i="0" u="none" strike="noStrike" dirty="0">
                <a:solidFill>
                  <a:srgbClr val="008000"/>
                </a:solidFill>
                <a:effectLst/>
                <a:latin typeface="Consolas" panose="020B0609020204030204" pitchFamily="49" charset="0"/>
                <a:cs typeface="Consolas" panose="020B0609020204030204" pitchFamily="49" charset="0"/>
              </a:rPr>
              <a:t># Calculate derivative of Z2 with respect to W2</a:t>
            </a:r>
            <a:endParaRPr lang="en-US" sz="1400" b="0" i="0" u="none" strike="noStrike" dirty="0">
              <a:solidFill>
                <a:srgbClr val="000000"/>
              </a:solidFill>
              <a:effectLst/>
              <a:latin typeface="Consolas" panose="020B0609020204030204" pitchFamily="49" charset="0"/>
              <a:cs typeface="Consolas" panose="020B0609020204030204" pitchFamily="49" charset="0"/>
            </a:endParaRPr>
          </a:p>
          <a:p>
            <a:pPr algn="l"/>
            <a:r>
              <a:rPr lang="en-US" sz="1400" b="0" i="0" u="none" strike="noStrike" dirty="0">
                <a:solidFill>
                  <a:srgbClr val="000000"/>
                </a:solidFill>
                <a:effectLst/>
                <a:latin typeface="Consolas" panose="020B0609020204030204" pitchFamily="49" charset="0"/>
                <a:cs typeface="Consolas" panose="020B0609020204030204" pitchFamily="49" charset="0"/>
              </a:rPr>
              <a:t>dZ2_dW2 = diff(_Z2, W2)</a:t>
            </a:r>
          </a:p>
          <a:p>
            <a:pPr algn="l"/>
            <a:r>
              <a:rPr lang="en-US" sz="1400" b="0" i="0" u="none" strike="noStrike" dirty="0">
                <a:solidFill>
                  <a:srgbClr val="795E26"/>
                </a:solidFill>
                <a:effectLst/>
                <a:latin typeface="Consolas" panose="020B0609020204030204" pitchFamily="49" charset="0"/>
                <a:cs typeface="Consolas" panose="020B0609020204030204" pitchFamily="49" charset="0"/>
              </a:rPr>
              <a:t>print</a:t>
            </a:r>
            <a:r>
              <a:rPr lang="en-US" sz="1400" b="0" i="0" u="none" strike="noStrike" dirty="0">
                <a:solidFill>
                  <a:srgbClr val="000000"/>
                </a:solidFill>
                <a:effectLst/>
                <a:latin typeface="Consolas" panose="020B0609020204030204" pitchFamily="49" charset="0"/>
                <a:cs typeface="Consolas" panose="020B0609020204030204" pitchFamily="49" charset="0"/>
              </a:rPr>
              <a:t>(</a:t>
            </a:r>
            <a:r>
              <a:rPr lang="en-US" sz="1400" b="0" i="0" u="none" strike="noStrike" dirty="0">
                <a:solidFill>
                  <a:srgbClr val="A31515"/>
                </a:solidFill>
                <a:effectLst/>
                <a:latin typeface="Consolas" panose="020B0609020204030204" pitchFamily="49" charset="0"/>
                <a:cs typeface="Consolas" panose="020B0609020204030204" pitchFamily="49" charset="0"/>
              </a:rPr>
              <a:t>"dZ2_dW2 = "</a:t>
            </a:r>
            <a:r>
              <a:rPr lang="en-US" sz="1400" b="0" i="0" u="none" strike="noStrike" dirty="0">
                <a:solidFill>
                  <a:srgbClr val="000000"/>
                </a:solidFill>
                <a:effectLst/>
                <a:latin typeface="Consolas" panose="020B0609020204030204" pitchFamily="49" charset="0"/>
                <a:cs typeface="Consolas" panose="020B0609020204030204" pitchFamily="49" charset="0"/>
              </a:rPr>
              <a:t>, dZ2_dW2) </a:t>
            </a:r>
            <a:r>
              <a:rPr lang="en-US" sz="1400" b="0" i="0" u="none" strike="noStrike" dirty="0">
                <a:solidFill>
                  <a:srgbClr val="008000"/>
                </a:solidFill>
                <a:effectLst/>
                <a:latin typeface="Consolas" panose="020B0609020204030204" pitchFamily="49" charset="0"/>
                <a:cs typeface="Consolas" panose="020B0609020204030204" pitchFamily="49" charset="0"/>
              </a:rPr>
              <a:t># A1</a:t>
            </a:r>
            <a:endParaRPr lang="en-US" sz="1400" b="0" i="0" u="none" strike="noStrike" dirty="0">
              <a:solidFill>
                <a:srgbClr val="000000"/>
              </a:solidFill>
              <a:effectLst/>
              <a:latin typeface="Consolas" panose="020B0609020204030204" pitchFamily="49" charset="0"/>
              <a:cs typeface="Consolas" panose="020B0609020204030204" pitchFamily="49" charset="0"/>
            </a:endParaRPr>
          </a:p>
        </p:txBody>
      </p:sp>
      <p:sp>
        <p:nvSpPr>
          <p:cNvPr id="7" name="TextBox 6">
            <a:extLst>
              <a:ext uri="{FF2B5EF4-FFF2-40B4-BE49-F238E27FC236}">
                <a16:creationId xmlns:a16="http://schemas.microsoft.com/office/drawing/2014/main" id="{BD2C3ABE-E82C-7CAE-CC0A-CA3348E05088}"/>
              </a:ext>
            </a:extLst>
          </p:cNvPr>
          <p:cNvSpPr txBox="1"/>
          <p:nvPr/>
        </p:nvSpPr>
        <p:spPr>
          <a:xfrm>
            <a:off x="6498235" y="1453091"/>
            <a:ext cx="6100996" cy="4401205"/>
          </a:xfrm>
          <a:prstGeom prst="rect">
            <a:avLst/>
          </a:prstGeom>
          <a:noFill/>
        </p:spPr>
        <p:txBody>
          <a:bodyPr wrap="square">
            <a:spAutoFit/>
          </a:bodyPr>
          <a:lstStyle/>
          <a:p>
            <a:pPr algn="l"/>
            <a:r>
              <a:rPr lang="en-US" sz="1400" b="0" i="0" u="none" strike="noStrike" dirty="0">
                <a:solidFill>
                  <a:srgbClr val="008000"/>
                </a:solidFill>
                <a:effectLst/>
                <a:latin typeface="Consolas" panose="020B0609020204030204" pitchFamily="49" charset="0"/>
                <a:cs typeface="Consolas" panose="020B0609020204030204" pitchFamily="49" charset="0"/>
              </a:rPr>
              <a:t># Calculate derivative of Z2 with respect to B2</a:t>
            </a:r>
            <a:endParaRPr lang="en-US" sz="1400" b="0" i="0" u="none" strike="noStrike" dirty="0">
              <a:solidFill>
                <a:srgbClr val="000000"/>
              </a:solidFill>
              <a:effectLst/>
              <a:latin typeface="Consolas" panose="020B0609020204030204" pitchFamily="49" charset="0"/>
              <a:cs typeface="Consolas" panose="020B0609020204030204" pitchFamily="49" charset="0"/>
            </a:endParaRPr>
          </a:p>
          <a:p>
            <a:pPr algn="l"/>
            <a:r>
              <a:rPr lang="en-US" sz="1400" b="0" i="0" u="none" strike="noStrike" dirty="0">
                <a:solidFill>
                  <a:srgbClr val="000000"/>
                </a:solidFill>
                <a:effectLst/>
                <a:latin typeface="Consolas" panose="020B0609020204030204" pitchFamily="49" charset="0"/>
                <a:cs typeface="Consolas" panose="020B0609020204030204" pitchFamily="49" charset="0"/>
              </a:rPr>
              <a:t>dZ2_dB2 = diff(_Z2, B2)</a:t>
            </a:r>
          </a:p>
          <a:p>
            <a:pPr algn="l"/>
            <a:r>
              <a:rPr lang="en-US" sz="1400" b="0" i="0" u="none" strike="noStrike" dirty="0">
                <a:solidFill>
                  <a:srgbClr val="795E26"/>
                </a:solidFill>
                <a:effectLst/>
                <a:latin typeface="Consolas" panose="020B0609020204030204" pitchFamily="49" charset="0"/>
                <a:cs typeface="Consolas" panose="020B0609020204030204" pitchFamily="49" charset="0"/>
              </a:rPr>
              <a:t>print</a:t>
            </a:r>
            <a:r>
              <a:rPr lang="en-US" sz="1400" b="0" i="0" u="none" strike="noStrike" dirty="0">
                <a:solidFill>
                  <a:srgbClr val="000000"/>
                </a:solidFill>
                <a:effectLst/>
                <a:latin typeface="Consolas" panose="020B0609020204030204" pitchFamily="49" charset="0"/>
                <a:cs typeface="Consolas" panose="020B0609020204030204" pitchFamily="49" charset="0"/>
              </a:rPr>
              <a:t>(</a:t>
            </a:r>
            <a:r>
              <a:rPr lang="en-US" sz="1400" b="0" i="0" u="none" strike="noStrike" dirty="0">
                <a:solidFill>
                  <a:srgbClr val="A31515"/>
                </a:solidFill>
                <a:effectLst/>
                <a:latin typeface="Consolas" panose="020B0609020204030204" pitchFamily="49" charset="0"/>
                <a:cs typeface="Consolas" panose="020B0609020204030204" pitchFamily="49" charset="0"/>
              </a:rPr>
              <a:t>"dZ2_dB2 = "</a:t>
            </a:r>
            <a:r>
              <a:rPr lang="en-US" sz="1400" b="0" i="0" u="none" strike="noStrike" dirty="0">
                <a:solidFill>
                  <a:srgbClr val="000000"/>
                </a:solidFill>
                <a:effectLst/>
                <a:latin typeface="Consolas" panose="020B0609020204030204" pitchFamily="49" charset="0"/>
                <a:cs typeface="Consolas" panose="020B0609020204030204" pitchFamily="49" charset="0"/>
              </a:rPr>
              <a:t>, dZ2_dB2) </a:t>
            </a:r>
            <a:r>
              <a:rPr lang="en-US" sz="1400" b="0" i="0" u="none" strike="noStrike" dirty="0">
                <a:solidFill>
                  <a:srgbClr val="008000"/>
                </a:solidFill>
                <a:effectLst/>
                <a:latin typeface="Consolas" panose="020B0609020204030204" pitchFamily="49" charset="0"/>
                <a:cs typeface="Consolas" panose="020B0609020204030204" pitchFamily="49" charset="0"/>
              </a:rPr>
              <a:t># 1</a:t>
            </a:r>
            <a:endParaRPr lang="en-US" sz="1400" b="0" i="0" u="none" strike="noStrike" dirty="0">
              <a:solidFill>
                <a:srgbClr val="000000"/>
              </a:solidFill>
              <a:effectLst/>
              <a:latin typeface="Consolas" panose="020B0609020204030204" pitchFamily="49" charset="0"/>
              <a:cs typeface="Consolas" panose="020B0609020204030204" pitchFamily="49" charset="0"/>
            </a:endParaRPr>
          </a:p>
          <a:p>
            <a:pPr algn="l"/>
            <a:br>
              <a:rPr lang="en-US" sz="1400" b="0" i="0" u="none" strike="noStrike" dirty="0">
                <a:solidFill>
                  <a:srgbClr val="000000"/>
                </a:solidFill>
                <a:effectLst/>
                <a:latin typeface="Consolas" panose="020B0609020204030204" pitchFamily="49" charset="0"/>
                <a:cs typeface="Consolas" panose="020B0609020204030204" pitchFamily="49" charset="0"/>
              </a:rPr>
            </a:br>
            <a:r>
              <a:rPr lang="en-US" sz="1400" b="0" i="0" u="none" strike="noStrike" dirty="0">
                <a:solidFill>
                  <a:srgbClr val="008000"/>
                </a:solidFill>
                <a:effectLst/>
                <a:latin typeface="Consolas" panose="020B0609020204030204" pitchFamily="49" charset="0"/>
                <a:cs typeface="Consolas" panose="020B0609020204030204" pitchFamily="49" charset="0"/>
              </a:rPr>
              <a:t># Calculate derivative of A1 with respect to Z1</a:t>
            </a:r>
            <a:endParaRPr lang="en-US" sz="1400" b="0" i="0" u="none" strike="noStrike" dirty="0">
              <a:solidFill>
                <a:srgbClr val="000000"/>
              </a:solidFill>
              <a:effectLst/>
              <a:latin typeface="Consolas" panose="020B0609020204030204" pitchFamily="49" charset="0"/>
              <a:cs typeface="Consolas" panose="020B0609020204030204" pitchFamily="49" charset="0"/>
            </a:endParaRPr>
          </a:p>
          <a:p>
            <a:pPr algn="l"/>
            <a:r>
              <a:rPr lang="en-US" sz="1400" b="0" i="0" u="none" strike="noStrike" dirty="0" err="1">
                <a:solidFill>
                  <a:srgbClr val="000000"/>
                </a:solidFill>
                <a:effectLst/>
                <a:latin typeface="Consolas" panose="020B0609020204030204" pitchFamily="49" charset="0"/>
                <a:cs typeface="Consolas" panose="020B0609020204030204" pitchFamily="49" charset="0"/>
              </a:rPr>
              <a:t>relu</a:t>
            </a:r>
            <a:r>
              <a:rPr lang="en-US" sz="1400" b="0" i="0" u="none" strike="noStrike" dirty="0">
                <a:solidFill>
                  <a:srgbClr val="000000"/>
                </a:solidFill>
                <a:effectLst/>
                <a:latin typeface="Consolas" panose="020B0609020204030204" pitchFamily="49" charset="0"/>
                <a:cs typeface="Consolas" panose="020B0609020204030204" pitchFamily="49" charset="0"/>
              </a:rPr>
              <a:t> = </a:t>
            </a:r>
            <a:r>
              <a:rPr lang="en-US" sz="1400" b="0" i="0" u="none" strike="noStrike" dirty="0">
                <a:solidFill>
                  <a:srgbClr val="0000FF"/>
                </a:solidFill>
                <a:effectLst/>
                <a:latin typeface="Consolas" panose="020B0609020204030204" pitchFamily="49" charset="0"/>
                <a:cs typeface="Consolas" panose="020B0609020204030204" pitchFamily="49" charset="0"/>
              </a:rPr>
              <a:t>lambda</a:t>
            </a:r>
            <a:r>
              <a:rPr lang="en-US" sz="1400" b="0" i="0" u="none" strike="noStrike" dirty="0">
                <a:solidFill>
                  <a:srgbClr val="000000"/>
                </a:solidFill>
                <a:effectLst/>
                <a:latin typeface="Consolas" panose="020B0609020204030204" pitchFamily="49" charset="0"/>
                <a:cs typeface="Consolas" panose="020B0609020204030204" pitchFamily="49" charset="0"/>
              </a:rPr>
              <a:t> x: Max(x, </a:t>
            </a:r>
            <a:r>
              <a:rPr lang="en-US" sz="1400" b="0" i="0" u="none" strike="noStrike" dirty="0">
                <a:solidFill>
                  <a:srgbClr val="09885A"/>
                </a:solidFill>
                <a:effectLst/>
                <a:latin typeface="Consolas" panose="020B0609020204030204" pitchFamily="49" charset="0"/>
                <a:cs typeface="Consolas" panose="020B0609020204030204" pitchFamily="49" charset="0"/>
              </a:rPr>
              <a:t>0</a:t>
            </a:r>
            <a:r>
              <a:rPr lang="en-US" sz="1400" b="0" i="0" u="none" strike="noStrike" dirty="0">
                <a:solidFill>
                  <a:srgbClr val="000000"/>
                </a:solidFill>
                <a:effectLst/>
                <a:latin typeface="Consolas" panose="020B0609020204030204" pitchFamily="49" charset="0"/>
                <a:cs typeface="Consolas" panose="020B0609020204030204" pitchFamily="49" charset="0"/>
              </a:rPr>
              <a:t>)</a:t>
            </a:r>
          </a:p>
          <a:p>
            <a:pPr algn="l"/>
            <a:r>
              <a:rPr lang="en-US" sz="1400" b="0" i="0" u="none" strike="noStrike" dirty="0">
                <a:solidFill>
                  <a:srgbClr val="000000"/>
                </a:solidFill>
                <a:effectLst/>
                <a:latin typeface="Consolas" panose="020B0609020204030204" pitchFamily="49" charset="0"/>
                <a:cs typeface="Consolas" panose="020B0609020204030204" pitchFamily="49" charset="0"/>
              </a:rPr>
              <a:t>_A1 = </a:t>
            </a:r>
            <a:r>
              <a:rPr lang="en-US" sz="1400" b="0" i="0" u="none" strike="noStrike" dirty="0" err="1">
                <a:solidFill>
                  <a:srgbClr val="000000"/>
                </a:solidFill>
                <a:effectLst/>
                <a:latin typeface="Consolas" panose="020B0609020204030204" pitchFamily="49" charset="0"/>
                <a:cs typeface="Consolas" panose="020B0609020204030204" pitchFamily="49" charset="0"/>
              </a:rPr>
              <a:t>relu</a:t>
            </a:r>
            <a:r>
              <a:rPr lang="en-US" sz="1400" b="0" i="0" u="none" strike="noStrike" dirty="0">
                <a:solidFill>
                  <a:srgbClr val="000000"/>
                </a:solidFill>
                <a:effectLst/>
                <a:latin typeface="Consolas" panose="020B0609020204030204" pitchFamily="49" charset="0"/>
                <a:cs typeface="Consolas" panose="020B0609020204030204" pitchFamily="49" charset="0"/>
              </a:rPr>
              <a:t>(Z1)</a:t>
            </a:r>
          </a:p>
          <a:p>
            <a:pPr algn="l"/>
            <a:endParaRPr lang="en-US" sz="1400" b="0" i="0" u="none" strike="noStrike" dirty="0">
              <a:solidFill>
                <a:srgbClr val="000000"/>
              </a:solidFill>
              <a:effectLst/>
              <a:latin typeface="Consolas" panose="020B0609020204030204" pitchFamily="49" charset="0"/>
              <a:cs typeface="Consolas" panose="020B0609020204030204" pitchFamily="49" charset="0"/>
            </a:endParaRPr>
          </a:p>
          <a:p>
            <a:r>
              <a:rPr lang="en-US" sz="1400" b="0" i="0" u="none" strike="noStrike" dirty="0">
                <a:solidFill>
                  <a:srgbClr val="008000"/>
                </a:solidFill>
                <a:effectLst/>
                <a:latin typeface="Consolas" panose="020B0609020204030204" pitchFamily="49" charset="0"/>
                <a:cs typeface="Consolas" panose="020B0609020204030204" pitchFamily="49" charset="0"/>
              </a:rPr>
              <a:t># Slope is 1 if positive, 0 if negative</a:t>
            </a:r>
            <a:br>
              <a:rPr lang="en-US" sz="1400" b="0" i="0" u="none" strike="noStrike" dirty="0">
                <a:solidFill>
                  <a:srgbClr val="000000"/>
                </a:solidFill>
                <a:effectLst/>
                <a:latin typeface="Consolas" panose="020B0609020204030204" pitchFamily="49" charset="0"/>
                <a:cs typeface="Consolas" panose="020B0609020204030204" pitchFamily="49" charset="0"/>
              </a:rPr>
            </a:br>
            <a:r>
              <a:rPr lang="en-US" sz="1400" b="0" i="0" u="none" strike="noStrike" dirty="0" err="1">
                <a:solidFill>
                  <a:srgbClr val="000000"/>
                </a:solidFill>
                <a:effectLst/>
                <a:latin typeface="Consolas" panose="020B0609020204030204" pitchFamily="49" charset="0"/>
                <a:cs typeface="Consolas" panose="020B0609020204030204" pitchFamily="49" charset="0"/>
              </a:rPr>
              <a:t>d_relu</a:t>
            </a:r>
            <a:r>
              <a:rPr lang="en-US" sz="1400" b="0" i="0" u="none" strike="noStrike" dirty="0">
                <a:solidFill>
                  <a:srgbClr val="000000"/>
                </a:solidFill>
                <a:effectLst/>
                <a:latin typeface="Consolas" panose="020B0609020204030204" pitchFamily="49" charset="0"/>
                <a:cs typeface="Consolas" panose="020B0609020204030204" pitchFamily="49" charset="0"/>
              </a:rPr>
              <a:t> = </a:t>
            </a:r>
            <a:r>
              <a:rPr lang="en-US" sz="1400" b="0" i="0" u="none" strike="noStrike" dirty="0">
                <a:solidFill>
                  <a:srgbClr val="0000FF"/>
                </a:solidFill>
                <a:effectLst/>
                <a:latin typeface="Consolas" panose="020B0609020204030204" pitchFamily="49" charset="0"/>
                <a:cs typeface="Consolas" panose="020B0609020204030204" pitchFamily="49" charset="0"/>
              </a:rPr>
              <a:t>lambda</a:t>
            </a:r>
            <a:r>
              <a:rPr lang="en-US" sz="1400" b="0" i="0" u="none" strike="noStrike" dirty="0">
                <a:solidFill>
                  <a:srgbClr val="000000"/>
                </a:solidFill>
                <a:effectLst/>
                <a:latin typeface="Consolas" panose="020B0609020204030204" pitchFamily="49" charset="0"/>
                <a:cs typeface="Consolas" panose="020B0609020204030204" pitchFamily="49" charset="0"/>
              </a:rPr>
              <a:t> x: x &gt; </a:t>
            </a:r>
            <a:r>
              <a:rPr lang="en-US" sz="1400" b="0" i="0" u="none" strike="noStrike" dirty="0">
                <a:solidFill>
                  <a:srgbClr val="09885A"/>
                </a:solidFill>
                <a:effectLst/>
                <a:latin typeface="Consolas" panose="020B0609020204030204" pitchFamily="49" charset="0"/>
                <a:cs typeface="Consolas" panose="020B0609020204030204" pitchFamily="49" charset="0"/>
              </a:rPr>
              <a:t>0</a:t>
            </a:r>
            <a:r>
              <a:rPr lang="en-US" sz="1400" b="0" i="0" u="none" strike="noStrike" dirty="0">
                <a:solidFill>
                  <a:srgbClr val="000000"/>
                </a:solidFill>
                <a:effectLst/>
                <a:latin typeface="Consolas" panose="020B0609020204030204" pitchFamily="49" charset="0"/>
                <a:cs typeface="Consolas" panose="020B0609020204030204" pitchFamily="49" charset="0"/>
              </a:rPr>
              <a:t> dA1_dZ1 = </a:t>
            </a:r>
            <a:r>
              <a:rPr lang="en-US" sz="1400" b="0" i="0" u="none" strike="noStrike" dirty="0" err="1">
                <a:solidFill>
                  <a:srgbClr val="000000"/>
                </a:solidFill>
                <a:effectLst/>
                <a:latin typeface="Consolas" panose="020B0609020204030204" pitchFamily="49" charset="0"/>
                <a:cs typeface="Consolas" panose="020B0609020204030204" pitchFamily="49" charset="0"/>
              </a:rPr>
              <a:t>d_relu</a:t>
            </a:r>
            <a:r>
              <a:rPr lang="en-US" sz="1400" b="0" i="0" u="none" strike="noStrike" dirty="0">
                <a:solidFill>
                  <a:srgbClr val="000000"/>
                </a:solidFill>
                <a:effectLst/>
                <a:latin typeface="Consolas" panose="020B0609020204030204" pitchFamily="49" charset="0"/>
                <a:cs typeface="Consolas" panose="020B0609020204030204" pitchFamily="49" charset="0"/>
              </a:rPr>
              <a:t>(Z1)</a:t>
            </a:r>
          </a:p>
          <a:p>
            <a:pPr algn="l"/>
            <a:r>
              <a:rPr lang="en-US" sz="1400" b="0" i="0" u="none" strike="noStrike" dirty="0">
                <a:solidFill>
                  <a:srgbClr val="795E26"/>
                </a:solidFill>
                <a:effectLst/>
                <a:latin typeface="Consolas" panose="020B0609020204030204" pitchFamily="49" charset="0"/>
                <a:cs typeface="Consolas" panose="020B0609020204030204" pitchFamily="49" charset="0"/>
              </a:rPr>
              <a:t>print</a:t>
            </a:r>
            <a:r>
              <a:rPr lang="en-US" sz="1400" b="0" i="0" u="none" strike="noStrike" dirty="0">
                <a:solidFill>
                  <a:srgbClr val="000000"/>
                </a:solidFill>
                <a:effectLst/>
                <a:latin typeface="Consolas" panose="020B0609020204030204" pitchFamily="49" charset="0"/>
                <a:cs typeface="Consolas" panose="020B0609020204030204" pitchFamily="49" charset="0"/>
              </a:rPr>
              <a:t>(</a:t>
            </a:r>
            <a:r>
              <a:rPr lang="en-US" sz="1400" b="0" i="0" u="none" strike="noStrike" dirty="0">
                <a:solidFill>
                  <a:srgbClr val="A31515"/>
                </a:solidFill>
                <a:effectLst/>
                <a:latin typeface="Consolas" panose="020B0609020204030204" pitchFamily="49" charset="0"/>
                <a:cs typeface="Consolas" panose="020B0609020204030204" pitchFamily="49" charset="0"/>
              </a:rPr>
              <a:t>"dA1_dZ1 = "</a:t>
            </a:r>
            <a:r>
              <a:rPr lang="en-US" sz="1400" b="0" i="0" u="none" strike="noStrike" dirty="0">
                <a:solidFill>
                  <a:srgbClr val="000000"/>
                </a:solidFill>
                <a:effectLst/>
                <a:latin typeface="Consolas" panose="020B0609020204030204" pitchFamily="49" charset="0"/>
                <a:cs typeface="Consolas" panose="020B0609020204030204" pitchFamily="49" charset="0"/>
              </a:rPr>
              <a:t>, dA1_dZ1) </a:t>
            </a:r>
            <a:r>
              <a:rPr lang="en-US" sz="1400" b="0" i="0" u="none" strike="noStrike" dirty="0">
                <a:solidFill>
                  <a:srgbClr val="008000"/>
                </a:solidFill>
                <a:effectLst/>
                <a:latin typeface="Consolas" panose="020B0609020204030204" pitchFamily="49" charset="0"/>
                <a:cs typeface="Consolas" panose="020B0609020204030204" pitchFamily="49" charset="0"/>
              </a:rPr>
              <a:t># Z1 &gt; 0</a:t>
            </a:r>
            <a:endParaRPr lang="en-US" sz="1400" b="0" i="0" u="none" strike="noStrike" dirty="0">
              <a:solidFill>
                <a:srgbClr val="000000"/>
              </a:solidFill>
              <a:effectLst/>
              <a:latin typeface="Consolas" panose="020B0609020204030204" pitchFamily="49" charset="0"/>
              <a:cs typeface="Consolas" panose="020B0609020204030204" pitchFamily="49" charset="0"/>
            </a:endParaRPr>
          </a:p>
          <a:p>
            <a:pPr algn="l"/>
            <a:br>
              <a:rPr lang="en-US" sz="1400" b="0" i="0" u="none" strike="noStrike" dirty="0">
                <a:solidFill>
                  <a:srgbClr val="000000"/>
                </a:solidFill>
                <a:effectLst/>
                <a:latin typeface="Consolas" panose="020B0609020204030204" pitchFamily="49" charset="0"/>
                <a:cs typeface="Consolas" panose="020B0609020204030204" pitchFamily="49" charset="0"/>
              </a:rPr>
            </a:br>
            <a:r>
              <a:rPr lang="en-US" sz="1400" b="0" i="0" u="none" strike="noStrike" dirty="0">
                <a:solidFill>
                  <a:srgbClr val="008000"/>
                </a:solidFill>
                <a:effectLst/>
                <a:latin typeface="Consolas" panose="020B0609020204030204" pitchFamily="49" charset="0"/>
                <a:cs typeface="Consolas" panose="020B0609020204030204" pitchFamily="49" charset="0"/>
              </a:rPr>
              <a:t># Calculate derivative of Z1 with respect to W1</a:t>
            </a:r>
            <a:endParaRPr lang="en-US" sz="1400" b="0" i="0" u="none" strike="noStrike" dirty="0">
              <a:solidFill>
                <a:srgbClr val="000000"/>
              </a:solidFill>
              <a:effectLst/>
              <a:latin typeface="Consolas" panose="020B0609020204030204" pitchFamily="49" charset="0"/>
              <a:cs typeface="Consolas" panose="020B0609020204030204" pitchFamily="49" charset="0"/>
            </a:endParaRPr>
          </a:p>
          <a:p>
            <a:pPr algn="l"/>
            <a:r>
              <a:rPr lang="en-US" sz="1400" b="0" i="0" u="none" strike="noStrike" dirty="0">
                <a:solidFill>
                  <a:srgbClr val="000000"/>
                </a:solidFill>
                <a:effectLst/>
                <a:latin typeface="Consolas" panose="020B0609020204030204" pitchFamily="49" charset="0"/>
                <a:cs typeface="Consolas" panose="020B0609020204030204" pitchFamily="49" charset="0"/>
              </a:rPr>
              <a:t>_Z1 = X*W1 + B1</a:t>
            </a:r>
          </a:p>
          <a:p>
            <a:pPr algn="l"/>
            <a:r>
              <a:rPr lang="en-US" sz="1400" b="0" i="0" u="none" strike="noStrike" dirty="0">
                <a:solidFill>
                  <a:srgbClr val="000000"/>
                </a:solidFill>
                <a:effectLst/>
                <a:latin typeface="Consolas" panose="020B0609020204030204" pitchFamily="49" charset="0"/>
                <a:cs typeface="Consolas" panose="020B0609020204030204" pitchFamily="49" charset="0"/>
              </a:rPr>
              <a:t>dZ1_dW1 = diff(_Z1, W1)</a:t>
            </a:r>
          </a:p>
          <a:p>
            <a:pPr algn="l"/>
            <a:r>
              <a:rPr lang="en-US" sz="1400" b="0" i="0" u="none" strike="noStrike" dirty="0">
                <a:solidFill>
                  <a:srgbClr val="795E26"/>
                </a:solidFill>
                <a:effectLst/>
                <a:latin typeface="Consolas" panose="020B0609020204030204" pitchFamily="49" charset="0"/>
                <a:cs typeface="Consolas" panose="020B0609020204030204" pitchFamily="49" charset="0"/>
              </a:rPr>
              <a:t>print</a:t>
            </a:r>
            <a:r>
              <a:rPr lang="en-US" sz="1400" b="0" i="0" u="none" strike="noStrike" dirty="0">
                <a:solidFill>
                  <a:srgbClr val="000000"/>
                </a:solidFill>
                <a:effectLst/>
                <a:latin typeface="Consolas" panose="020B0609020204030204" pitchFamily="49" charset="0"/>
                <a:cs typeface="Consolas" panose="020B0609020204030204" pitchFamily="49" charset="0"/>
              </a:rPr>
              <a:t>(</a:t>
            </a:r>
            <a:r>
              <a:rPr lang="en-US" sz="1400" b="0" i="0" u="none" strike="noStrike" dirty="0">
                <a:solidFill>
                  <a:srgbClr val="A31515"/>
                </a:solidFill>
                <a:effectLst/>
                <a:latin typeface="Consolas" panose="020B0609020204030204" pitchFamily="49" charset="0"/>
                <a:cs typeface="Consolas" panose="020B0609020204030204" pitchFamily="49" charset="0"/>
              </a:rPr>
              <a:t>"dZ1_dW1 = "</a:t>
            </a:r>
            <a:r>
              <a:rPr lang="en-US" sz="1400" b="0" i="0" u="none" strike="noStrike" dirty="0">
                <a:solidFill>
                  <a:srgbClr val="000000"/>
                </a:solidFill>
                <a:effectLst/>
                <a:latin typeface="Consolas" panose="020B0609020204030204" pitchFamily="49" charset="0"/>
                <a:cs typeface="Consolas" panose="020B0609020204030204" pitchFamily="49" charset="0"/>
              </a:rPr>
              <a:t>, dZ1_dW1) </a:t>
            </a:r>
            <a:r>
              <a:rPr lang="en-US" sz="1400" b="0" i="0" u="none" strike="noStrike" dirty="0">
                <a:solidFill>
                  <a:srgbClr val="008000"/>
                </a:solidFill>
                <a:effectLst/>
                <a:latin typeface="Consolas" panose="020B0609020204030204" pitchFamily="49" charset="0"/>
                <a:cs typeface="Consolas" panose="020B0609020204030204" pitchFamily="49" charset="0"/>
              </a:rPr>
              <a:t># X</a:t>
            </a:r>
            <a:endParaRPr lang="en-US" sz="1400" b="0" i="0" u="none" strike="noStrike" dirty="0">
              <a:solidFill>
                <a:srgbClr val="000000"/>
              </a:solidFill>
              <a:effectLst/>
              <a:latin typeface="Consolas" panose="020B0609020204030204" pitchFamily="49" charset="0"/>
              <a:cs typeface="Consolas" panose="020B0609020204030204" pitchFamily="49" charset="0"/>
            </a:endParaRPr>
          </a:p>
          <a:p>
            <a:pPr algn="l"/>
            <a:br>
              <a:rPr lang="en-US" sz="1400" b="0" i="0" u="none" strike="noStrike" dirty="0">
                <a:solidFill>
                  <a:srgbClr val="000000"/>
                </a:solidFill>
                <a:effectLst/>
                <a:latin typeface="Consolas" panose="020B0609020204030204" pitchFamily="49" charset="0"/>
                <a:cs typeface="Consolas" panose="020B0609020204030204" pitchFamily="49" charset="0"/>
              </a:rPr>
            </a:br>
            <a:r>
              <a:rPr lang="en-US" sz="1400" b="0" i="0" u="none" strike="noStrike" dirty="0">
                <a:solidFill>
                  <a:srgbClr val="008000"/>
                </a:solidFill>
                <a:effectLst/>
                <a:latin typeface="Consolas" panose="020B0609020204030204" pitchFamily="49" charset="0"/>
                <a:cs typeface="Consolas" panose="020B0609020204030204" pitchFamily="49" charset="0"/>
              </a:rPr>
              <a:t># Calculate derivative of Z1 with respect to B1</a:t>
            </a:r>
            <a:endParaRPr lang="en-US" sz="1400" b="0" i="0" u="none" strike="noStrike" dirty="0">
              <a:solidFill>
                <a:srgbClr val="000000"/>
              </a:solidFill>
              <a:effectLst/>
              <a:latin typeface="Consolas" panose="020B0609020204030204" pitchFamily="49" charset="0"/>
              <a:cs typeface="Consolas" panose="020B0609020204030204" pitchFamily="49" charset="0"/>
            </a:endParaRPr>
          </a:p>
          <a:p>
            <a:pPr algn="l"/>
            <a:r>
              <a:rPr lang="en-US" sz="1400" b="0" i="0" u="none" strike="noStrike" dirty="0">
                <a:solidFill>
                  <a:srgbClr val="000000"/>
                </a:solidFill>
                <a:effectLst/>
                <a:latin typeface="Consolas" panose="020B0609020204030204" pitchFamily="49" charset="0"/>
                <a:cs typeface="Consolas" panose="020B0609020204030204" pitchFamily="49" charset="0"/>
              </a:rPr>
              <a:t>dZ1_dB1 = diff(_Z1, B1)</a:t>
            </a:r>
          </a:p>
          <a:p>
            <a:pPr algn="l"/>
            <a:r>
              <a:rPr lang="en-US" sz="1400" b="0" i="0" u="none" strike="noStrike" dirty="0">
                <a:solidFill>
                  <a:srgbClr val="795E26"/>
                </a:solidFill>
                <a:effectLst/>
                <a:latin typeface="Consolas" panose="020B0609020204030204" pitchFamily="49" charset="0"/>
                <a:cs typeface="Consolas" panose="020B0609020204030204" pitchFamily="49" charset="0"/>
              </a:rPr>
              <a:t>print</a:t>
            </a:r>
            <a:r>
              <a:rPr lang="en-US" sz="1400" b="0" i="0" u="none" strike="noStrike" dirty="0">
                <a:solidFill>
                  <a:srgbClr val="000000"/>
                </a:solidFill>
                <a:effectLst/>
                <a:latin typeface="Consolas" panose="020B0609020204030204" pitchFamily="49" charset="0"/>
                <a:cs typeface="Consolas" panose="020B0609020204030204" pitchFamily="49" charset="0"/>
              </a:rPr>
              <a:t>(</a:t>
            </a:r>
            <a:r>
              <a:rPr lang="en-US" sz="1400" b="0" i="0" u="none" strike="noStrike" dirty="0">
                <a:solidFill>
                  <a:srgbClr val="A31515"/>
                </a:solidFill>
                <a:effectLst/>
                <a:latin typeface="Consolas" panose="020B0609020204030204" pitchFamily="49" charset="0"/>
                <a:cs typeface="Consolas" panose="020B0609020204030204" pitchFamily="49" charset="0"/>
              </a:rPr>
              <a:t>"dZ1_dB1 = "</a:t>
            </a:r>
            <a:r>
              <a:rPr lang="en-US" sz="1400" b="0" i="0" u="none" strike="noStrike" dirty="0">
                <a:solidFill>
                  <a:srgbClr val="000000"/>
                </a:solidFill>
                <a:effectLst/>
                <a:latin typeface="Consolas" panose="020B0609020204030204" pitchFamily="49" charset="0"/>
                <a:cs typeface="Consolas" panose="020B0609020204030204" pitchFamily="49" charset="0"/>
              </a:rPr>
              <a:t>, dZ1_dB1) </a:t>
            </a:r>
            <a:r>
              <a:rPr lang="en-US" sz="1400" b="0" i="0" u="none" strike="noStrike" dirty="0">
                <a:solidFill>
                  <a:srgbClr val="008000"/>
                </a:solidFill>
                <a:effectLst/>
                <a:latin typeface="Consolas" panose="020B0609020204030204" pitchFamily="49" charset="0"/>
                <a:cs typeface="Consolas" panose="020B0609020204030204" pitchFamily="49" charset="0"/>
              </a:rPr>
              <a:t># 1</a:t>
            </a:r>
            <a:endParaRPr lang="en-US" sz="1400" b="0" i="0" u="none" strike="noStrike" dirty="0">
              <a:solidFill>
                <a:srgbClr val="000000"/>
              </a:solidFill>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310626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1682D-7B74-90E3-8154-3D4B60068D7F}"/>
              </a:ext>
            </a:extLst>
          </p:cNvPr>
          <p:cNvSpPr>
            <a:spLocks noGrp="1"/>
          </p:cNvSpPr>
          <p:nvPr>
            <p:ph type="title"/>
          </p:nvPr>
        </p:nvSpPr>
        <p:spPr/>
        <p:txBody>
          <a:bodyPr/>
          <a:lstStyle/>
          <a:p>
            <a:r>
              <a:rPr lang="en-US" dirty="0"/>
              <a:t>All Neural Network Derivative Components </a:t>
            </a:r>
          </a:p>
        </p:txBody>
      </p:sp>
      <p:pic>
        <p:nvPicPr>
          <p:cNvPr id="5" name="Graphic 4">
            <a:extLst>
              <a:ext uri="{FF2B5EF4-FFF2-40B4-BE49-F238E27FC236}">
                <a16:creationId xmlns:a16="http://schemas.microsoft.com/office/drawing/2014/main" id="{C88A5A88-9697-EF3D-92FB-78D8E4F080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8863" y="1719184"/>
            <a:ext cx="10154274" cy="4351832"/>
          </a:xfrm>
          <a:prstGeom prst="rect">
            <a:avLst/>
          </a:prstGeom>
        </p:spPr>
      </p:pic>
    </p:spTree>
    <p:extLst>
      <p:ext uri="{BB962C8B-B14F-4D97-AF65-F5344CB8AC3E}">
        <p14:creationId xmlns:p14="http://schemas.microsoft.com/office/powerpoint/2010/main" val="5572773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C96664-21A4-06B1-755A-70CE7E0A5702}"/>
              </a:ext>
            </a:extLst>
          </p:cNvPr>
          <p:cNvSpPr>
            <a:spLocks noGrp="1"/>
          </p:cNvSpPr>
          <p:nvPr>
            <p:ph sz="quarter" idx="10"/>
          </p:nvPr>
        </p:nvSpPr>
        <p:spPr>
          <a:xfrm>
            <a:off x="3317747" y="2078161"/>
            <a:ext cx="5556505" cy="2701677"/>
          </a:xfrm>
        </p:spPr>
        <p:txBody>
          <a:bodyPr>
            <a:normAutofit/>
          </a:bodyPr>
          <a:lstStyle/>
          <a:p>
            <a:r>
              <a:rPr lang="en-US" sz="11800" dirty="0"/>
              <a:t>WHEW!</a:t>
            </a:r>
          </a:p>
        </p:txBody>
      </p:sp>
      <p:sp>
        <p:nvSpPr>
          <p:cNvPr id="4" name="Rectangle 3">
            <a:extLst>
              <a:ext uri="{FF2B5EF4-FFF2-40B4-BE49-F238E27FC236}">
                <a16:creationId xmlns:a16="http://schemas.microsoft.com/office/drawing/2014/main" id="{986096A2-F20C-B57F-9781-59A473220595}"/>
              </a:ext>
            </a:extLst>
          </p:cNvPr>
          <p:cNvSpPr/>
          <p:nvPr/>
        </p:nvSpPr>
        <p:spPr>
          <a:xfrm>
            <a:off x="524656" y="1013713"/>
            <a:ext cx="11071385" cy="5152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9049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2D42EF95-BF72-4B31-82B1-A0514B6B896B}"/>
                  </a:ext>
                </a:extLst>
              </p:cNvPr>
              <p:cNvSpPr>
                <a:spLocks noGrp="1"/>
              </p:cNvSpPr>
              <p:nvPr>
                <p:ph sz="half" idx="2"/>
              </p:nvPr>
            </p:nvSpPr>
            <p:spPr>
              <a:xfrm>
                <a:off x="541612" y="1431014"/>
                <a:ext cx="5443085" cy="4978930"/>
              </a:xfrm>
            </p:spPr>
            <p:txBody>
              <a:bodyPr>
                <a:normAutofit fontScale="92500" lnSpcReduction="10000"/>
              </a:bodyPr>
              <a:lstStyle/>
              <a:p>
                <a:pPr marL="0" indent="0">
                  <a:lnSpc>
                    <a:spcPct val="100000"/>
                  </a:lnSpc>
                  <a:buNone/>
                </a:pPr>
                <a:r>
                  <a:rPr lang="en-US" dirty="0"/>
                  <a:t>There is a cleaner way to calculate slope. </a:t>
                </a:r>
              </a:p>
              <a:p>
                <a:pPr marL="0" indent="0">
                  <a:lnSpc>
                    <a:spcPct val="100000"/>
                  </a:lnSpc>
                  <a:buNone/>
                </a:pPr>
                <a:r>
                  <a:rPr lang="en-US" dirty="0"/>
                  <a:t>By taking a function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 </m:t>
                    </m:r>
                  </m:oMath>
                </a14:m>
                <a:r>
                  <a:rPr lang="en-US" dirty="0"/>
                  <a:t>we can calculate a derivative function </a:t>
                </a:r>
                <a14:m>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𝑥</m:t>
                        </m:r>
                      </m:den>
                    </m:f>
                    <m:r>
                      <a:rPr lang="en-US" i="1" dirty="0">
                        <a:latin typeface="Cambria Math" panose="02040503050406030204" pitchFamily="18" charset="0"/>
                      </a:rPr>
                      <m:t>𝑓</m:t>
                    </m:r>
                    <m:d>
                      <m:dPr>
                        <m:ctrlPr>
                          <a:rPr lang="en-US" i="1" dirty="0">
                            <a:solidFill>
                              <a:srgbClr val="836967"/>
                            </a:solidFill>
                            <a:latin typeface="Cambria Math" panose="02040503050406030204" pitchFamily="18" charset="0"/>
                          </a:rPr>
                        </m:ctrlPr>
                      </m:dPr>
                      <m:e>
                        <m:r>
                          <a:rPr lang="en-US" i="1" dirty="0">
                            <a:latin typeface="Cambria Math" panose="02040503050406030204" pitchFamily="18" charset="0"/>
                          </a:rPr>
                          <m:t>𝑥</m:t>
                        </m:r>
                      </m:e>
                    </m:d>
                  </m:oMath>
                </a14:m>
                <a:r>
                  <a:rPr lang="en-US" dirty="0"/>
                  <a:t> that will return a slope for a given x-value. </a:t>
                </a:r>
              </a:p>
              <a:p>
                <a:pPr marL="0" indent="0">
                  <a:lnSpc>
                    <a:spcPct val="100000"/>
                  </a:lnSpc>
                  <a:buNone/>
                </a:pPr>
                <a:r>
                  <a:rPr lang="en-US" dirty="0"/>
                  <a:t>To avoid textbook pencil-and-paper math work, we can use </a:t>
                </a:r>
                <a:r>
                  <a:rPr lang="en-US" dirty="0" err="1"/>
                  <a:t>SymPy’s</a:t>
                </a:r>
                <a:r>
                  <a:rPr lang="en-US" dirty="0"/>
                  <a:t>  </a:t>
                </a:r>
                <a:r>
                  <a:rPr lang="en-US" dirty="0">
                    <a:latin typeface="Consolas" panose="020B0609020204030204" pitchFamily="49" charset="0"/>
                  </a:rPr>
                  <a:t>diff()</a:t>
                </a:r>
                <a:r>
                  <a:rPr lang="en-US" dirty="0"/>
                  <a:t> to calculate a derivative for a function with respect to x. </a:t>
                </a:r>
              </a:p>
              <a:p>
                <a:pPr marL="0" indent="0">
                  <a:lnSpc>
                    <a:spcPct val="100000"/>
                  </a:lnSpc>
                  <a:buNone/>
                </a:pPr>
                <a:r>
                  <a:rPr lang="en-US" dirty="0"/>
                  <a:t>After using </a:t>
                </a:r>
                <a:r>
                  <a:rPr lang="en-US" dirty="0" err="1"/>
                  <a:t>SymPy</a:t>
                </a:r>
                <a:r>
                  <a:rPr lang="en-US" dirty="0"/>
                  <a:t> to calculate the derivative function to the right, we now can cleanly and quickly calculate slope for any x-value. </a:t>
                </a:r>
              </a:p>
              <a:p>
                <a:pPr marL="0" indent="0">
                  <a:lnSpc>
                    <a:spcPct val="150000"/>
                  </a:lnSpc>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𝑓</m:t>
                      </m:r>
                      <m:d>
                        <m:dPr>
                          <m:ctrlPr>
                            <a:rPr lang="en-US" i="1" dirty="0">
                              <a:solidFill>
                                <a:srgbClr val="836967"/>
                              </a:solidFill>
                              <a:latin typeface="Cambria Math" panose="02040503050406030204" pitchFamily="18" charset="0"/>
                            </a:rPr>
                          </m:ctrlPr>
                        </m:dPr>
                        <m:e>
                          <m:r>
                            <a:rPr lang="en-US" i="1" dirty="0">
                              <a:latin typeface="Cambria Math" panose="02040503050406030204" pitchFamily="18" charset="0"/>
                            </a:rPr>
                            <m:t>𝑥</m:t>
                          </m:r>
                        </m:e>
                      </m:d>
                      <m:r>
                        <a:rPr lang="en-US" i="0" dirty="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2</m:t>
                          </m:r>
                        </m:sup>
                      </m:sSup>
                    </m:oMath>
                  </m:oMathPara>
                </a14:m>
                <a:endParaRPr lang="en-US" dirty="0"/>
              </a:p>
              <a:p>
                <a:pPr marL="0" indent="0">
                  <a:lnSpc>
                    <a:spcPct val="150000"/>
                  </a:lnSpc>
                  <a:buNone/>
                </a:pPr>
                <a14:m>
                  <m:oMathPara xmlns:m="http://schemas.openxmlformats.org/officeDocument/2006/math">
                    <m:oMathParaPr>
                      <m:jc m:val="centerGroup"/>
                    </m:oMathParaPr>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𝑥</m:t>
                          </m:r>
                        </m:den>
                      </m:f>
                      <m:r>
                        <a:rPr lang="en-US" i="1" dirty="0">
                          <a:latin typeface="Cambria Math" panose="02040503050406030204" pitchFamily="18" charset="0"/>
                        </a:rPr>
                        <m:t>𝑓</m:t>
                      </m:r>
                      <m:d>
                        <m:dPr>
                          <m:ctrlPr>
                            <a:rPr lang="en-US" i="1" dirty="0">
                              <a:solidFill>
                                <a:srgbClr val="836967"/>
                              </a:solidFill>
                              <a:latin typeface="Cambria Math" panose="02040503050406030204" pitchFamily="18" charset="0"/>
                            </a:rPr>
                          </m:ctrlPr>
                        </m:dPr>
                        <m:e>
                          <m:r>
                            <a:rPr lang="en-US" i="1" dirty="0">
                              <a:latin typeface="Cambria Math" panose="02040503050406030204" pitchFamily="18" charset="0"/>
                            </a:rPr>
                            <m:t>𝑥</m:t>
                          </m:r>
                        </m:e>
                      </m:d>
                      <m:r>
                        <a:rPr lang="en-US" i="0" dirty="0">
                          <a:latin typeface="Cambria Math" panose="02040503050406030204" pitchFamily="18" charset="0"/>
                        </a:rPr>
                        <m:t>=2</m:t>
                      </m:r>
                      <m:r>
                        <a:rPr lang="en-US" i="1" dirty="0">
                          <a:latin typeface="Cambria Math" panose="02040503050406030204" pitchFamily="18" charset="0"/>
                        </a:rPr>
                        <m:t>𝑥</m:t>
                      </m:r>
                    </m:oMath>
                  </m:oMathPara>
                </a14:m>
                <a:endParaRPr lang="en-US" dirty="0"/>
              </a:p>
            </p:txBody>
          </p:sp>
        </mc:Choice>
        <mc:Fallback xmlns="">
          <p:sp>
            <p:nvSpPr>
              <p:cNvPr id="2" name="Content Placeholder 1">
                <a:extLst>
                  <a:ext uri="{FF2B5EF4-FFF2-40B4-BE49-F238E27FC236}">
                    <a16:creationId xmlns:a16="http://schemas.microsoft.com/office/drawing/2014/main" id="{2D42EF95-BF72-4B31-82B1-A0514B6B896B}"/>
                  </a:ext>
                </a:extLst>
              </p:cNvPr>
              <p:cNvSpPr>
                <a:spLocks noGrp="1" noRot="1" noChangeAspect="1" noMove="1" noResize="1" noEditPoints="1" noAdjustHandles="1" noChangeArrowheads="1" noChangeShapeType="1" noTextEdit="1"/>
              </p:cNvSpPr>
              <p:nvPr>
                <p:ph sz="half" idx="2"/>
              </p:nvPr>
            </p:nvSpPr>
            <p:spPr>
              <a:xfrm>
                <a:off x="541612" y="1431014"/>
                <a:ext cx="5443085" cy="4978930"/>
              </a:xfrm>
              <a:blipFill>
                <a:blip r:embed="rId2"/>
                <a:stretch>
                  <a:fillRect l="-784" t="-979" r="-1456"/>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49AC5924-E9D5-485E-8AA1-30AFE085D3FA}"/>
              </a:ext>
            </a:extLst>
          </p:cNvPr>
          <p:cNvSpPr>
            <a:spLocks noGrp="1"/>
          </p:cNvSpPr>
          <p:nvPr>
            <p:ph type="title"/>
          </p:nvPr>
        </p:nvSpPr>
        <p:spPr/>
        <p:txBody>
          <a:bodyPr/>
          <a:lstStyle/>
          <a:p>
            <a:r>
              <a:rPr lang="en-US" dirty="0"/>
              <a:t>Derivatives – Using </a:t>
            </a:r>
            <a:r>
              <a:rPr lang="en-US" dirty="0" err="1"/>
              <a:t>SymPy</a:t>
            </a:r>
            <a:endParaRPr lang="en-US" dirty="0"/>
          </a:p>
        </p:txBody>
      </p:sp>
      <p:sp>
        <p:nvSpPr>
          <p:cNvPr id="4" name="Rectangle 1">
            <a:extLst>
              <a:ext uri="{FF2B5EF4-FFF2-40B4-BE49-F238E27FC236}">
                <a16:creationId xmlns:a16="http://schemas.microsoft.com/office/drawing/2014/main" id="{853DADDF-5468-4529-8CA4-F9FC22E2EACC}"/>
              </a:ext>
            </a:extLst>
          </p:cNvPr>
          <p:cNvSpPr>
            <a:spLocks noChangeArrowheads="1"/>
          </p:cNvSpPr>
          <p:nvPr/>
        </p:nvSpPr>
        <p:spPr bwMode="auto">
          <a:xfrm>
            <a:off x="6560049" y="1431014"/>
            <a:ext cx="4746661" cy="31393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33B3"/>
                </a:solidFill>
                <a:effectLst/>
                <a:latin typeface="JetBrains Mono"/>
              </a:rPr>
              <a:t>from </a:t>
            </a:r>
            <a:r>
              <a:rPr kumimoji="0" lang="en-US" altLang="en-US" b="0" i="0" u="none" strike="noStrike" cap="none" normalizeH="0" baseline="0" dirty="0" err="1">
                <a:ln>
                  <a:noFill/>
                </a:ln>
                <a:solidFill>
                  <a:srgbClr val="080808"/>
                </a:solidFill>
                <a:effectLst/>
                <a:latin typeface="JetBrains Mono"/>
              </a:rPr>
              <a:t>sympy</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import </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br>
              <a:rPr kumimoji="0" lang="en-US" altLang="en-US" b="0" i="0" u="none" strike="noStrike" cap="none" normalizeH="0" baseline="0" dirty="0">
                <a:ln>
                  <a:noFill/>
                </a:ln>
                <a:solidFill>
                  <a:srgbClr val="080808"/>
                </a:solidFill>
                <a:effectLst/>
                <a:latin typeface="JetBrains Mono"/>
              </a:rPr>
            </a:br>
            <a:r>
              <a:rPr kumimoji="0" lang="en-US" altLang="en-US" b="0" i="1" u="none" strike="noStrike" cap="none" normalizeH="0" baseline="0" dirty="0">
                <a:ln>
                  <a:noFill/>
                </a:ln>
                <a:solidFill>
                  <a:srgbClr val="8C8C8C"/>
                </a:solidFill>
                <a:effectLst/>
                <a:latin typeface="JetBrains Mono"/>
              </a:rPr>
              <a:t># Declare 'x' to </a:t>
            </a:r>
            <a:r>
              <a:rPr kumimoji="0" lang="en-US" altLang="en-US" b="0" i="1" u="none" strike="noStrike" cap="none" normalizeH="0" baseline="0" dirty="0" err="1">
                <a:ln>
                  <a:noFill/>
                </a:ln>
                <a:solidFill>
                  <a:srgbClr val="8C8C8C"/>
                </a:solidFill>
                <a:effectLst/>
                <a:latin typeface="JetBrains Mono"/>
              </a:rPr>
              <a:t>SymPy</a:t>
            </a:r>
            <a:br>
              <a:rPr kumimoji="0" lang="en-US" altLang="en-US" b="0" i="1" u="none" strike="noStrike" cap="none" normalizeH="0" baseline="0" dirty="0">
                <a:ln>
                  <a:noFill/>
                </a:ln>
                <a:solidFill>
                  <a:srgbClr val="8C8C8C"/>
                </a:solidFill>
                <a:effectLst/>
                <a:latin typeface="JetBrains Mono"/>
              </a:rPr>
            </a:br>
            <a:r>
              <a:rPr kumimoji="0" lang="en-US" altLang="en-US" b="0" i="0" u="none" strike="noStrike" cap="none" normalizeH="0" baseline="0" dirty="0">
                <a:ln>
                  <a:noFill/>
                </a:ln>
                <a:solidFill>
                  <a:srgbClr val="080808"/>
                </a:solidFill>
                <a:effectLst/>
                <a:latin typeface="JetBrains Mono"/>
              </a:rPr>
              <a:t>x = symbols(</a:t>
            </a:r>
            <a:r>
              <a:rPr kumimoji="0" lang="en-US" altLang="en-US" b="1" i="0" u="none" strike="noStrike" cap="none" normalizeH="0" baseline="0" dirty="0">
                <a:ln>
                  <a:noFill/>
                </a:ln>
                <a:solidFill>
                  <a:srgbClr val="008080"/>
                </a:solidFill>
                <a:effectLst/>
                <a:latin typeface="JetBrains Mono"/>
              </a:rPr>
              <a:t>'x'</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br>
              <a:rPr kumimoji="0" lang="en-US" altLang="en-US" b="0" i="0" u="none" strike="noStrike" cap="none" normalizeH="0" baseline="0" dirty="0">
                <a:ln>
                  <a:noFill/>
                </a:ln>
                <a:solidFill>
                  <a:srgbClr val="080808"/>
                </a:solidFill>
                <a:effectLst/>
                <a:latin typeface="JetBrains Mono"/>
              </a:rPr>
            </a:br>
            <a:r>
              <a:rPr kumimoji="0" lang="en-US" altLang="en-US" b="0" i="1" u="none" strike="noStrike" cap="none" normalizeH="0" baseline="0" dirty="0">
                <a:ln>
                  <a:noFill/>
                </a:ln>
                <a:solidFill>
                  <a:srgbClr val="8C8C8C"/>
                </a:solidFill>
                <a:effectLst/>
                <a:latin typeface="JetBrains Mono"/>
              </a:rPr>
              <a:t># Now just use Python syntax to declare function</a:t>
            </a:r>
            <a:br>
              <a:rPr kumimoji="0" lang="en-US" altLang="en-US" b="0" i="1" u="none" strike="noStrike" cap="none" normalizeH="0" baseline="0" dirty="0">
                <a:ln>
                  <a:noFill/>
                </a:ln>
                <a:solidFill>
                  <a:srgbClr val="8C8C8C"/>
                </a:solidFill>
                <a:effectLst/>
                <a:latin typeface="JetBrains Mono"/>
              </a:rPr>
            </a:br>
            <a:r>
              <a:rPr kumimoji="0" lang="en-US" altLang="en-US" b="0" i="0" u="none" strike="noStrike" cap="none" normalizeH="0" baseline="0" dirty="0">
                <a:ln>
                  <a:noFill/>
                </a:ln>
                <a:solidFill>
                  <a:srgbClr val="080808"/>
                </a:solidFill>
                <a:effectLst/>
                <a:latin typeface="JetBrains Mono"/>
              </a:rPr>
              <a:t>f = x**</a:t>
            </a:r>
            <a:r>
              <a:rPr kumimoji="0" lang="en-US" altLang="en-US" b="0" i="0" u="none" strike="noStrike" cap="none" normalizeH="0" baseline="0" dirty="0">
                <a:ln>
                  <a:noFill/>
                </a:ln>
                <a:solidFill>
                  <a:srgbClr val="1750EB"/>
                </a:solidFill>
                <a:effectLst/>
                <a:latin typeface="JetBrains Mono"/>
              </a:rPr>
              <a:t>2</a:t>
            </a:r>
            <a:br>
              <a:rPr kumimoji="0" lang="en-US" altLang="en-US" b="0" i="0" u="none" strike="noStrike" cap="none" normalizeH="0" baseline="0" dirty="0">
                <a:ln>
                  <a:noFill/>
                </a:ln>
                <a:solidFill>
                  <a:srgbClr val="1750EB"/>
                </a:solidFill>
                <a:effectLst/>
                <a:latin typeface="JetBrains Mono"/>
              </a:rPr>
            </a:br>
            <a:br>
              <a:rPr kumimoji="0" lang="en-US" altLang="en-US" b="0" i="0" u="none" strike="noStrike" cap="none" normalizeH="0" baseline="0" dirty="0">
                <a:ln>
                  <a:noFill/>
                </a:ln>
                <a:solidFill>
                  <a:srgbClr val="1750EB"/>
                </a:solidFill>
                <a:effectLst/>
                <a:latin typeface="JetBrains Mono"/>
              </a:rPr>
            </a:br>
            <a:r>
              <a:rPr kumimoji="0" lang="en-US" altLang="en-US" b="0" i="1" u="none" strike="noStrike" cap="none" normalizeH="0" baseline="0" dirty="0">
                <a:ln>
                  <a:noFill/>
                </a:ln>
                <a:solidFill>
                  <a:srgbClr val="8C8C8C"/>
                </a:solidFill>
                <a:effectLst/>
                <a:latin typeface="JetBrains Mono"/>
              </a:rPr>
              <a:t># Calculate the derivative of the function</a:t>
            </a:r>
            <a:br>
              <a:rPr kumimoji="0" lang="en-US" altLang="en-US" b="0" i="1" u="none" strike="noStrike" cap="none" normalizeH="0" baseline="0" dirty="0">
                <a:ln>
                  <a:noFill/>
                </a:ln>
                <a:solidFill>
                  <a:srgbClr val="8C8C8C"/>
                </a:solidFill>
                <a:effectLst/>
                <a:latin typeface="JetBrains Mono"/>
              </a:rPr>
            </a:br>
            <a:r>
              <a:rPr kumimoji="0" lang="en-US" altLang="en-US" b="0" i="0" u="none" strike="noStrike" cap="none" normalizeH="0" baseline="0" dirty="0" err="1">
                <a:ln>
                  <a:noFill/>
                </a:ln>
                <a:solidFill>
                  <a:srgbClr val="080808"/>
                </a:solidFill>
                <a:effectLst/>
                <a:latin typeface="JetBrains Mono"/>
              </a:rPr>
              <a:t>dx_f</a:t>
            </a:r>
            <a:r>
              <a:rPr kumimoji="0" lang="en-US" altLang="en-US" b="0" i="0" u="none" strike="noStrike" cap="none" normalizeH="0" baseline="0" dirty="0">
                <a:ln>
                  <a:noFill/>
                </a:ln>
                <a:solidFill>
                  <a:srgbClr val="080808"/>
                </a:solidFill>
                <a:effectLst/>
                <a:latin typeface="JetBrains Mono"/>
              </a:rPr>
              <a:t> = diff(f)</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00080"/>
                </a:solidFill>
                <a:effectLst/>
                <a:latin typeface="JetBrains Mono"/>
              </a:rPr>
              <a:t>print</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80808"/>
                </a:solidFill>
                <a:effectLst/>
                <a:latin typeface="JetBrains Mono"/>
              </a:rPr>
              <a:t>dx_f</a:t>
            </a: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a:ln>
                  <a:noFill/>
                </a:ln>
                <a:solidFill>
                  <a:srgbClr val="8C8C8C"/>
                </a:solidFill>
                <a:effectLst/>
                <a:latin typeface="JetBrains Mono"/>
              </a:rPr>
              <a:t># prints 2*x</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587073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DB52F-0DE0-6672-297B-12303BB3146E}"/>
              </a:ext>
            </a:extLst>
          </p:cNvPr>
          <p:cNvSpPr>
            <a:spLocks noGrp="1"/>
          </p:cNvSpPr>
          <p:nvPr>
            <p:ph type="title"/>
          </p:nvPr>
        </p:nvSpPr>
        <p:spPr>
          <a:xfrm>
            <a:off x="521207" y="448056"/>
            <a:ext cx="10421613" cy="640080"/>
          </a:xfrm>
        </p:spPr>
        <p:txBody>
          <a:bodyPr>
            <a:normAutofit/>
          </a:bodyPr>
          <a:lstStyle/>
          <a:p>
            <a:r>
              <a:rPr lang="en-US" dirty="0"/>
              <a:t>Now What? Oh Yeah, Gradient Descent</a:t>
            </a:r>
          </a:p>
        </p:txBody>
      </p:sp>
      <p:sp>
        <p:nvSpPr>
          <p:cNvPr id="3" name="Content Placeholder 2">
            <a:extLst>
              <a:ext uri="{FF2B5EF4-FFF2-40B4-BE49-F238E27FC236}">
                <a16:creationId xmlns:a16="http://schemas.microsoft.com/office/drawing/2014/main" id="{5AEE4E37-73DF-C095-F796-02976588B0F0}"/>
              </a:ext>
            </a:extLst>
          </p:cNvPr>
          <p:cNvSpPr>
            <a:spLocks noGrp="1"/>
          </p:cNvSpPr>
          <p:nvPr>
            <p:ph sz="quarter" idx="10"/>
          </p:nvPr>
        </p:nvSpPr>
        <p:spPr>
          <a:xfrm>
            <a:off x="539495" y="1435608"/>
            <a:ext cx="6790695" cy="4974336"/>
          </a:xfrm>
        </p:spPr>
        <p:txBody>
          <a:bodyPr/>
          <a:lstStyle/>
          <a:p>
            <a:r>
              <a:rPr lang="en-US" b="1" dirty="0"/>
              <a:t>It might help to pull back and realize what we accomplished: we got the derivatives for each weight and bias value in a neural network.</a:t>
            </a:r>
          </a:p>
          <a:p>
            <a:r>
              <a:rPr lang="en-US" dirty="0"/>
              <a:t>We now have everything we need to perform gradient descent, or more specifically stochastic gradient descent, just like we did with a linear regression. </a:t>
            </a:r>
            <a:r>
              <a:rPr lang="en-US" b="1" dirty="0"/>
              <a:t>  </a:t>
            </a:r>
          </a:p>
          <a:p>
            <a:r>
              <a:rPr lang="en-US" b="1" dirty="0"/>
              <a:t>On every iteration, we take a fraction of the gradient/slope for each weight and bias parameter, and subtract it accordingly. </a:t>
            </a:r>
          </a:p>
        </p:txBody>
      </p:sp>
      <p:pic>
        <p:nvPicPr>
          <p:cNvPr id="5" name="Graphic 4">
            <a:extLst>
              <a:ext uri="{FF2B5EF4-FFF2-40B4-BE49-F238E27FC236}">
                <a16:creationId xmlns:a16="http://schemas.microsoft.com/office/drawing/2014/main" id="{F199EBDF-0871-5DB1-0535-24C403BABE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2360" y="1587811"/>
            <a:ext cx="750460" cy="4333303"/>
          </a:xfrm>
          <a:prstGeom prst="rect">
            <a:avLst/>
          </a:prstGeom>
        </p:spPr>
      </p:pic>
    </p:spTree>
    <p:extLst>
      <p:ext uri="{BB962C8B-B14F-4D97-AF65-F5344CB8AC3E}">
        <p14:creationId xmlns:p14="http://schemas.microsoft.com/office/powerpoint/2010/main" val="8513704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DB52F-0DE0-6672-297B-12303BB3146E}"/>
              </a:ext>
            </a:extLst>
          </p:cNvPr>
          <p:cNvSpPr>
            <a:spLocks noGrp="1"/>
          </p:cNvSpPr>
          <p:nvPr>
            <p:ph type="title"/>
          </p:nvPr>
        </p:nvSpPr>
        <p:spPr>
          <a:xfrm>
            <a:off x="521207" y="448056"/>
            <a:ext cx="10421613" cy="640080"/>
          </a:xfrm>
        </p:spPr>
        <p:txBody>
          <a:bodyPr>
            <a:normAutofit/>
          </a:bodyPr>
          <a:lstStyle/>
          <a:p>
            <a:r>
              <a:rPr lang="en-US" dirty="0"/>
              <a:t>Now What? Oh Yeah, Gradient Descent</a:t>
            </a:r>
          </a:p>
        </p:txBody>
      </p:sp>
      <p:sp>
        <p:nvSpPr>
          <p:cNvPr id="3" name="Content Placeholder 2">
            <a:extLst>
              <a:ext uri="{FF2B5EF4-FFF2-40B4-BE49-F238E27FC236}">
                <a16:creationId xmlns:a16="http://schemas.microsoft.com/office/drawing/2014/main" id="{5AEE4E37-73DF-C095-F796-02976588B0F0}"/>
              </a:ext>
            </a:extLst>
          </p:cNvPr>
          <p:cNvSpPr>
            <a:spLocks noGrp="1"/>
          </p:cNvSpPr>
          <p:nvPr>
            <p:ph sz="quarter" idx="10"/>
          </p:nvPr>
        </p:nvSpPr>
        <p:spPr>
          <a:xfrm>
            <a:off x="539495" y="1435608"/>
            <a:ext cx="6790695" cy="3977640"/>
          </a:xfrm>
        </p:spPr>
        <p:txBody>
          <a:bodyPr/>
          <a:lstStyle/>
          <a:p>
            <a:r>
              <a:rPr lang="en-US" b="1" dirty="0"/>
              <a:t>We are now ready to integrate the chain rule to perform stochastic gradient descent. </a:t>
            </a:r>
          </a:p>
          <a:p>
            <a:r>
              <a:rPr lang="en-US" dirty="0"/>
              <a:t>To keep things simple, we are going to sample only one training record on every iteration. </a:t>
            </a:r>
          </a:p>
          <a:p>
            <a:r>
              <a:rPr lang="en-US" dirty="0"/>
              <a:t>Batch and mini-batch gradient descent are commonly used in neural networks and deep learning, but there’s enough linear algebra and calculus to juggle just one sample per iteration.</a:t>
            </a:r>
          </a:p>
          <a:p>
            <a:endParaRPr lang="en-US" b="1" dirty="0"/>
          </a:p>
          <a:p>
            <a:endParaRPr lang="en-US" b="1" dirty="0"/>
          </a:p>
        </p:txBody>
      </p:sp>
      <p:pic>
        <p:nvPicPr>
          <p:cNvPr id="5" name="Graphic 4">
            <a:extLst>
              <a:ext uri="{FF2B5EF4-FFF2-40B4-BE49-F238E27FC236}">
                <a16:creationId xmlns:a16="http://schemas.microsoft.com/office/drawing/2014/main" id="{F199EBDF-0871-5DB1-0535-24C403BABE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2360" y="1587811"/>
            <a:ext cx="750460" cy="4333303"/>
          </a:xfrm>
          <a:prstGeom prst="rect">
            <a:avLst/>
          </a:prstGeom>
        </p:spPr>
      </p:pic>
    </p:spTree>
    <p:extLst>
      <p:ext uri="{BB962C8B-B14F-4D97-AF65-F5344CB8AC3E}">
        <p14:creationId xmlns:p14="http://schemas.microsoft.com/office/powerpoint/2010/main" val="40672579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5CB23-E531-A22E-A7A7-E34EAF94E46B}"/>
              </a:ext>
            </a:extLst>
          </p:cNvPr>
          <p:cNvSpPr>
            <a:spLocks noGrp="1"/>
          </p:cNvSpPr>
          <p:nvPr>
            <p:ph type="title"/>
          </p:nvPr>
        </p:nvSpPr>
        <p:spPr>
          <a:xfrm>
            <a:off x="521207" y="448056"/>
            <a:ext cx="7888275" cy="640080"/>
          </a:xfrm>
        </p:spPr>
        <p:txBody>
          <a:bodyPr>
            <a:normAutofit fontScale="90000"/>
          </a:bodyPr>
          <a:lstStyle/>
          <a:p>
            <a:r>
              <a:rPr lang="en-US" dirty="0"/>
              <a:t>Backward Propagation and Stochastic Gradient Descent</a:t>
            </a:r>
          </a:p>
        </p:txBody>
      </p:sp>
      <p:sp>
        <p:nvSpPr>
          <p:cNvPr id="7" name="TextBox 6">
            <a:extLst>
              <a:ext uri="{FF2B5EF4-FFF2-40B4-BE49-F238E27FC236}">
                <a16:creationId xmlns:a16="http://schemas.microsoft.com/office/drawing/2014/main" id="{C31AE44B-B8DA-9175-AA66-68DBA419D959}"/>
              </a:ext>
            </a:extLst>
          </p:cNvPr>
          <p:cNvSpPr txBox="1"/>
          <p:nvPr/>
        </p:nvSpPr>
        <p:spPr>
          <a:xfrm>
            <a:off x="682052" y="1362408"/>
            <a:ext cx="4699417" cy="5047536"/>
          </a:xfrm>
          <a:prstGeom prst="rect">
            <a:avLst/>
          </a:prstGeom>
          <a:noFill/>
        </p:spPr>
        <p:txBody>
          <a:bodyPr wrap="square">
            <a:spAutoFit/>
          </a:bodyPr>
          <a:lstStyle/>
          <a:p>
            <a:pPr algn="l"/>
            <a:r>
              <a:rPr lang="en-US" sz="1400" b="0" i="0" u="none" strike="noStrike" dirty="0">
                <a:solidFill>
                  <a:srgbClr val="008000"/>
                </a:solidFill>
                <a:effectLst/>
                <a:latin typeface="Consolas" panose="020B0609020204030204" pitchFamily="49" charset="0"/>
                <a:cs typeface="Consolas" panose="020B0609020204030204" pitchFamily="49" charset="0"/>
              </a:rPr>
              <a:t># returns slopes for weights and biases</a:t>
            </a:r>
            <a:endParaRPr lang="en-US" sz="1400" b="0" i="0" u="none" strike="noStrike" dirty="0">
              <a:solidFill>
                <a:srgbClr val="000000"/>
              </a:solidFill>
              <a:effectLst/>
              <a:latin typeface="Consolas" panose="020B0609020204030204" pitchFamily="49" charset="0"/>
              <a:cs typeface="Consolas" panose="020B0609020204030204" pitchFamily="49" charset="0"/>
            </a:endParaRPr>
          </a:p>
          <a:p>
            <a:pPr algn="l"/>
            <a:r>
              <a:rPr lang="en-US" sz="1400" b="0" i="0" u="none" strike="noStrike" dirty="0">
                <a:solidFill>
                  <a:srgbClr val="008000"/>
                </a:solidFill>
                <a:effectLst/>
                <a:latin typeface="Consolas" panose="020B0609020204030204" pitchFamily="49" charset="0"/>
                <a:cs typeface="Consolas" panose="020B0609020204030204" pitchFamily="49" charset="0"/>
              </a:rPr>
              <a:t># using chain rule</a:t>
            </a:r>
            <a:endParaRPr lang="en-US" sz="1400" b="0" i="0" u="none" strike="noStrike" dirty="0">
              <a:solidFill>
                <a:srgbClr val="000000"/>
              </a:solidFill>
              <a:effectLst/>
              <a:latin typeface="Consolas" panose="020B0609020204030204" pitchFamily="49" charset="0"/>
              <a:cs typeface="Consolas" panose="020B0609020204030204" pitchFamily="49" charset="0"/>
            </a:endParaRPr>
          </a:p>
          <a:p>
            <a:pPr algn="l"/>
            <a:r>
              <a:rPr lang="en-US" sz="1400" b="0" i="0" u="none" strike="noStrike" dirty="0">
                <a:solidFill>
                  <a:srgbClr val="0000FF"/>
                </a:solidFill>
                <a:effectLst/>
                <a:latin typeface="Consolas" panose="020B0609020204030204" pitchFamily="49" charset="0"/>
                <a:cs typeface="Consolas" panose="020B0609020204030204" pitchFamily="49" charset="0"/>
              </a:rPr>
              <a:t>def</a:t>
            </a:r>
            <a:r>
              <a:rPr lang="en-US" sz="1400" b="0" i="0" u="none" strike="noStrike" dirty="0">
                <a:solidFill>
                  <a:srgbClr val="000000"/>
                </a:solidFill>
                <a:effectLst/>
                <a:latin typeface="Consolas" panose="020B0609020204030204" pitchFamily="49" charset="0"/>
                <a:cs typeface="Consolas" panose="020B0609020204030204" pitchFamily="49" charset="0"/>
              </a:rPr>
              <a:t> </a:t>
            </a:r>
            <a:r>
              <a:rPr lang="en-US" sz="1400" b="0" i="0" u="none" strike="noStrike" dirty="0" err="1">
                <a:solidFill>
                  <a:srgbClr val="795E26"/>
                </a:solidFill>
                <a:effectLst/>
                <a:latin typeface="Consolas" panose="020B0609020204030204" pitchFamily="49" charset="0"/>
                <a:cs typeface="Consolas" panose="020B0609020204030204" pitchFamily="49" charset="0"/>
              </a:rPr>
              <a:t>backward_prop</a:t>
            </a:r>
            <a:r>
              <a:rPr lang="en-US" sz="1400" b="0" i="0" u="none" strike="noStrike" dirty="0">
                <a:solidFill>
                  <a:srgbClr val="000000"/>
                </a:solidFill>
                <a:effectLst/>
                <a:latin typeface="Consolas" panose="020B0609020204030204" pitchFamily="49" charset="0"/>
                <a:cs typeface="Consolas" panose="020B0609020204030204" pitchFamily="49" charset="0"/>
              </a:rPr>
              <a:t>(</a:t>
            </a:r>
            <a:r>
              <a:rPr lang="en-US" sz="1400" b="0" i="0" u="none" strike="noStrike" dirty="0">
                <a:solidFill>
                  <a:srgbClr val="001080"/>
                </a:solidFill>
                <a:effectLst/>
                <a:latin typeface="Consolas" panose="020B0609020204030204" pitchFamily="49" charset="0"/>
                <a:cs typeface="Consolas" panose="020B0609020204030204" pitchFamily="49" charset="0"/>
              </a:rPr>
              <a:t>Z1</a:t>
            </a:r>
            <a:r>
              <a:rPr lang="en-US" sz="1400" b="0" i="0" u="none" strike="noStrike" dirty="0">
                <a:solidFill>
                  <a:srgbClr val="000000"/>
                </a:solidFill>
                <a:effectLst/>
                <a:latin typeface="Consolas" panose="020B0609020204030204" pitchFamily="49" charset="0"/>
                <a:cs typeface="Consolas" panose="020B0609020204030204" pitchFamily="49" charset="0"/>
              </a:rPr>
              <a:t>, </a:t>
            </a:r>
            <a:r>
              <a:rPr lang="en-US" sz="1400" b="0" i="0" u="none" strike="noStrike" dirty="0">
                <a:solidFill>
                  <a:srgbClr val="001080"/>
                </a:solidFill>
                <a:effectLst/>
                <a:latin typeface="Consolas" panose="020B0609020204030204" pitchFamily="49" charset="0"/>
                <a:cs typeface="Consolas" panose="020B0609020204030204" pitchFamily="49" charset="0"/>
              </a:rPr>
              <a:t>A1</a:t>
            </a:r>
            <a:r>
              <a:rPr lang="en-US" sz="1400" b="0" i="0" u="none" strike="noStrike" dirty="0">
                <a:solidFill>
                  <a:srgbClr val="000000"/>
                </a:solidFill>
                <a:effectLst/>
                <a:latin typeface="Consolas" panose="020B0609020204030204" pitchFamily="49" charset="0"/>
                <a:cs typeface="Consolas" panose="020B0609020204030204" pitchFamily="49" charset="0"/>
              </a:rPr>
              <a:t>, </a:t>
            </a:r>
            <a:r>
              <a:rPr lang="en-US" sz="1400" b="0" i="0" u="none" strike="noStrike" dirty="0">
                <a:solidFill>
                  <a:srgbClr val="001080"/>
                </a:solidFill>
                <a:effectLst/>
                <a:latin typeface="Consolas" panose="020B0609020204030204" pitchFamily="49" charset="0"/>
                <a:cs typeface="Consolas" panose="020B0609020204030204" pitchFamily="49" charset="0"/>
              </a:rPr>
              <a:t>Z2</a:t>
            </a:r>
            <a:r>
              <a:rPr lang="en-US" sz="1400" b="0" i="0" u="none" strike="noStrike" dirty="0">
                <a:solidFill>
                  <a:srgbClr val="000000"/>
                </a:solidFill>
                <a:effectLst/>
                <a:latin typeface="Consolas" panose="020B0609020204030204" pitchFamily="49" charset="0"/>
                <a:cs typeface="Consolas" panose="020B0609020204030204" pitchFamily="49" charset="0"/>
              </a:rPr>
              <a:t>, </a:t>
            </a:r>
            <a:r>
              <a:rPr lang="en-US" sz="1400" b="0" i="0" u="none" strike="noStrike" dirty="0">
                <a:solidFill>
                  <a:srgbClr val="001080"/>
                </a:solidFill>
                <a:effectLst/>
                <a:latin typeface="Consolas" panose="020B0609020204030204" pitchFamily="49" charset="0"/>
                <a:cs typeface="Consolas" panose="020B0609020204030204" pitchFamily="49" charset="0"/>
              </a:rPr>
              <a:t>A2</a:t>
            </a:r>
            <a:r>
              <a:rPr lang="en-US" sz="1400" b="0" i="0" u="none" strike="noStrike" dirty="0">
                <a:solidFill>
                  <a:srgbClr val="000000"/>
                </a:solidFill>
                <a:effectLst/>
                <a:latin typeface="Consolas" panose="020B0609020204030204" pitchFamily="49" charset="0"/>
                <a:cs typeface="Consolas" panose="020B0609020204030204" pitchFamily="49" charset="0"/>
              </a:rPr>
              <a:t>, </a:t>
            </a:r>
            <a:r>
              <a:rPr lang="en-US" sz="1400" b="0" i="0" u="none" strike="noStrike" dirty="0">
                <a:solidFill>
                  <a:srgbClr val="001080"/>
                </a:solidFill>
                <a:effectLst/>
                <a:latin typeface="Consolas" panose="020B0609020204030204" pitchFamily="49" charset="0"/>
                <a:cs typeface="Consolas" panose="020B0609020204030204" pitchFamily="49" charset="0"/>
              </a:rPr>
              <a:t>X</a:t>
            </a:r>
            <a:r>
              <a:rPr lang="en-US" sz="1400" b="0" i="0" u="none" strike="noStrike" dirty="0">
                <a:solidFill>
                  <a:srgbClr val="000000"/>
                </a:solidFill>
                <a:effectLst/>
                <a:latin typeface="Consolas" panose="020B0609020204030204" pitchFamily="49" charset="0"/>
                <a:cs typeface="Consolas" panose="020B0609020204030204" pitchFamily="49" charset="0"/>
              </a:rPr>
              <a:t>, </a:t>
            </a:r>
            <a:r>
              <a:rPr lang="en-US" sz="1400" b="0" i="0" u="none" strike="noStrike" dirty="0">
                <a:solidFill>
                  <a:srgbClr val="001080"/>
                </a:solidFill>
                <a:effectLst/>
                <a:latin typeface="Consolas" panose="020B0609020204030204" pitchFamily="49" charset="0"/>
                <a:cs typeface="Consolas" panose="020B0609020204030204" pitchFamily="49" charset="0"/>
              </a:rPr>
              <a:t>Y</a:t>
            </a:r>
            <a:r>
              <a:rPr lang="en-US" sz="1400" b="0" i="0" u="none" strike="noStrike" dirty="0">
                <a:solidFill>
                  <a:srgbClr val="000000"/>
                </a:solidFill>
                <a:effectLst/>
                <a:latin typeface="Consolas" panose="020B0609020204030204" pitchFamily="49" charset="0"/>
                <a:cs typeface="Consolas" panose="020B0609020204030204" pitchFamily="49" charset="0"/>
              </a:rPr>
              <a:t>):</a:t>
            </a:r>
          </a:p>
          <a:p>
            <a:pPr lvl="1"/>
            <a:r>
              <a:rPr lang="en-US" sz="1400" b="0" i="0" u="none" strike="noStrike" dirty="0">
                <a:solidFill>
                  <a:srgbClr val="000000"/>
                </a:solidFill>
                <a:effectLst/>
                <a:latin typeface="Consolas" panose="020B0609020204030204" pitchFamily="49" charset="0"/>
                <a:cs typeface="Consolas" panose="020B0609020204030204" pitchFamily="49" charset="0"/>
              </a:rPr>
              <a:t>dC_dA2 = </a:t>
            </a:r>
            <a:r>
              <a:rPr lang="en-US" sz="1400" b="0" i="0" u="none" strike="noStrike" dirty="0">
                <a:solidFill>
                  <a:srgbClr val="09885A"/>
                </a:solidFill>
                <a:effectLst/>
                <a:latin typeface="Consolas" panose="020B0609020204030204" pitchFamily="49" charset="0"/>
                <a:cs typeface="Consolas" panose="020B0609020204030204" pitchFamily="49" charset="0"/>
              </a:rPr>
              <a:t>2</a:t>
            </a:r>
            <a:r>
              <a:rPr lang="en-US" sz="1400" b="0" i="0" u="none" strike="noStrike" dirty="0">
                <a:solidFill>
                  <a:srgbClr val="000000"/>
                </a:solidFill>
                <a:effectLst/>
                <a:latin typeface="Consolas" panose="020B0609020204030204" pitchFamily="49" charset="0"/>
                <a:cs typeface="Consolas" panose="020B0609020204030204" pitchFamily="49" charset="0"/>
              </a:rPr>
              <a:t> * A2 - </a:t>
            </a:r>
            <a:r>
              <a:rPr lang="en-US" sz="1400" b="0" i="0" u="none" strike="noStrike" dirty="0">
                <a:solidFill>
                  <a:srgbClr val="09885A"/>
                </a:solidFill>
                <a:effectLst/>
                <a:latin typeface="Consolas" panose="020B0609020204030204" pitchFamily="49" charset="0"/>
                <a:cs typeface="Consolas" panose="020B0609020204030204" pitchFamily="49" charset="0"/>
              </a:rPr>
              <a:t>2</a:t>
            </a:r>
            <a:r>
              <a:rPr lang="en-US" sz="1400" b="0" i="0" u="none" strike="noStrike" dirty="0">
                <a:solidFill>
                  <a:srgbClr val="000000"/>
                </a:solidFill>
                <a:effectLst/>
                <a:latin typeface="Consolas" panose="020B0609020204030204" pitchFamily="49" charset="0"/>
                <a:cs typeface="Consolas" panose="020B0609020204030204" pitchFamily="49" charset="0"/>
              </a:rPr>
              <a:t> * Y</a:t>
            </a:r>
          </a:p>
          <a:p>
            <a:pPr lvl="1"/>
            <a:r>
              <a:rPr lang="en-US" sz="1400" b="0" i="0" u="none" strike="noStrike" dirty="0">
                <a:solidFill>
                  <a:srgbClr val="000000"/>
                </a:solidFill>
                <a:effectLst/>
                <a:latin typeface="Consolas" panose="020B0609020204030204" pitchFamily="49" charset="0"/>
                <a:cs typeface="Consolas" panose="020B0609020204030204" pitchFamily="49" charset="0"/>
              </a:rPr>
              <a:t>dA2_dZ2 = </a:t>
            </a:r>
            <a:r>
              <a:rPr lang="en-US" sz="1400" b="0" i="0" u="none" strike="noStrike" dirty="0" err="1">
                <a:solidFill>
                  <a:srgbClr val="000000"/>
                </a:solidFill>
                <a:effectLst/>
                <a:latin typeface="Consolas" panose="020B0609020204030204" pitchFamily="49" charset="0"/>
                <a:cs typeface="Consolas" panose="020B0609020204030204" pitchFamily="49" charset="0"/>
              </a:rPr>
              <a:t>d_logistic</a:t>
            </a:r>
            <a:r>
              <a:rPr lang="en-US" sz="1400" b="0" i="0" u="none" strike="noStrike" dirty="0">
                <a:solidFill>
                  <a:srgbClr val="000000"/>
                </a:solidFill>
                <a:effectLst/>
                <a:latin typeface="Consolas" panose="020B0609020204030204" pitchFamily="49" charset="0"/>
                <a:cs typeface="Consolas" panose="020B0609020204030204" pitchFamily="49" charset="0"/>
              </a:rPr>
              <a:t>(Z2)</a:t>
            </a:r>
          </a:p>
          <a:p>
            <a:pPr lvl="1"/>
            <a:r>
              <a:rPr lang="en-US" sz="1400" b="0" i="0" u="none" strike="noStrike" dirty="0">
                <a:solidFill>
                  <a:srgbClr val="000000"/>
                </a:solidFill>
                <a:effectLst/>
                <a:latin typeface="Consolas" panose="020B0609020204030204" pitchFamily="49" charset="0"/>
                <a:cs typeface="Consolas" panose="020B0609020204030204" pitchFamily="49" charset="0"/>
              </a:rPr>
              <a:t>dZ2_dA1 = </a:t>
            </a:r>
            <a:r>
              <a:rPr lang="en-US" sz="1400" b="0" i="0" u="none" strike="noStrike" dirty="0" err="1">
                <a:solidFill>
                  <a:srgbClr val="000000"/>
                </a:solidFill>
                <a:effectLst/>
                <a:latin typeface="Consolas" panose="020B0609020204030204" pitchFamily="49" charset="0"/>
                <a:cs typeface="Consolas" panose="020B0609020204030204" pitchFamily="49" charset="0"/>
              </a:rPr>
              <a:t>w_output</a:t>
            </a:r>
            <a:endParaRPr lang="en-US" sz="1400" b="0" i="0" u="none" strike="noStrike" dirty="0">
              <a:solidFill>
                <a:srgbClr val="000000"/>
              </a:solidFill>
              <a:effectLst/>
              <a:latin typeface="Consolas" panose="020B0609020204030204" pitchFamily="49" charset="0"/>
              <a:cs typeface="Consolas" panose="020B0609020204030204" pitchFamily="49" charset="0"/>
            </a:endParaRPr>
          </a:p>
          <a:p>
            <a:pPr lvl="1"/>
            <a:r>
              <a:rPr lang="en-US" sz="1400" b="0" i="0" u="none" strike="noStrike" dirty="0">
                <a:solidFill>
                  <a:srgbClr val="000000"/>
                </a:solidFill>
                <a:effectLst/>
                <a:latin typeface="Consolas" panose="020B0609020204030204" pitchFamily="49" charset="0"/>
                <a:cs typeface="Consolas" panose="020B0609020204030204" pitchFamily="49" charset="0"/>
              </a:rPr>
              <a:t>dZ2_dW2 = A1</a:t>
            </a:r>
          </a:p>
          <a:p>
            <a:pPr lvl="1"/>
            <a:r>
              <a:rPr lang="en-US" sz="1400" b="0" i="0" u="none" strike="noStrike" dirty="0">
                <a:solidFill>
                  <a:srgbClr val="000000"/>
                </a:solidFill>
                <a:effectLst/>
                <a:latin typeface="Consolas" panose="020B0609020204030204" pitchFamily="49" charset="0"/>
                <a:cs typeface="Consolas" panose="020B0609020204030204" pitchFamily="49" charset="0"/>
              </a:rPr>
              <a:t>dZ2_dB2 = </a:t>
            </a:r>
            <a:r>
              <a:rPr lang="en-US" sz="1400" b="0" i="0" u="none" strike="noStrike" dirty="0">
                <a:solidFill>
                  <a:srgbClr val="09885A"/>
                </a:solidFill>
                <a:effectLst/>
                <a:latin typeface="Consolas" panose="020B0609020204030204" pitchFamily="49" charset="0"/>
                <a:cs typeface="Consolas" panose="020B0609020204030204" pitchFamily="49" charset="0"/>
              </a:rPr>
              <a:t>1</a:t>
            </a:r>
            <a:endParaRPr lang="en-US" sz="1400" b="0" i="0" u="none" strike="noStrike" dirty="0">
              <a:solidFill>
                <a:srgbClr val="000000"/>
              </a:solidFill>
              <a:effectLst/>
              <a:latin typeface="Consolas" panose="020B0609020204030204" pitchFamily="49" charset="0"/>
              <a:cs typeface="Consolas" panose="020B0609020204030204" pitchFamily="49" charset="0"/>
            </a:endParaRPr>
          </a:p>
          <a:p>
            <a:pPr lvl="1"/>
            <a:r>
              <a:rPr lang="en-US" sz="1400" b="0" i="0" u="none" strike="noStrike" dirty="0">
                <a:solidFill>
                  <a:srgbClr val="000000"/>
                </a:solidFill>
                <a:effectLst/>
                <a:latin typeface="Consolas" panose="020B0609020204030204" pitchFamily="49" charset="0"/>
                <a:cs typeface="Consolas" panose="020B0609020204030204" pitchFamily="49" charset="0"/>
              </a:rPr>
              <a:t>dA1_dZ1 = </a:t>
            </a:r>
            <a:r>
              <a:rPr lang="en-US" sz="1400" b="0" i="0" u="none" strike="noStrike" dirty="0" err="1">
                <a:solidFill>
                  <a:srgbClr val="000000"/>
                </a:solidFill>
                <a:effectLst/>
                <a:latin typeface="Consolas" panose="020B0609020204030204" pitchFamily="49" charset="0"/>
                <a:cs typeface="Consolas" panose="020B0609020204030204" pitchFamily="49" charset="0"/>
              </a:rPr>
              <a:t>d_relu</a:t>
            </a:r>
            <a:r>
              <a:rPr lang="en-US" sz="1400" b="0" i="0" u="none" strike="noStrike" dirty="0">
                <a:solidFill>
                  <a:srgbClr val="000000"/>
                </a:solidFill>
                <a:effectLst/>
                <a:latin typeface="Consolas" panose="020B0609020204030204" pitchFamily="49" charset="0"/>
                <a:cs typeface="Consolas" panose="020B0609020204030204" pitchFamily="49" charset="0"/>
              </a:rPr>
              <a:t>(Z1)</a:t>
            </a:r>
          </a:p>
          <a:p>
            <a:pPr lvl="1"/>
            <a:r>
              <a:rPr lang="en-US" sz="1400" b="0" i="0" u="none" strike="noStrike" dirty="0">
                <a:solidFill>
                  <a:srgbClr val="000000"/>
                </a:solidFill>
                <a:effectLst/>
                <a:latin typeface="Consolas" panose="020B0609020204030204" pitchFamily="49" charset="0"/>
                <a:cs typeface="Consolas" panose="020B0609020204030204" pitchFamily="49" charset="0"/>
              </a:rPr>
              <a:t>dZ1_dW1 = X</a:t>
            </a:r>
          </a:p>
          <a:p>
            <a:pPr lvl="1"/>
            <a:r>
              <a:rPr lang="en-US" sz="1400" b="0" i="0" u="none" strike="noStrike" dirty="0">
                <a:solidFill>
                  <a:srgbClr val="000000"/>
                </a:solidFill>
                <a:effectLst/>
                <a:latin typeface="Consolas" panose="020B0609020204030204" pitchFamily="49" charset="0"/>
                <a:cs typeface="Consolas" panose="020B0609020204030204" pitchFamily="49" charset="0"/>
              </a:rPr>
              <a:t>dZ1_dB1 = </a:t>
            </a:r>
            <a:r>
              <a:rPr lang="en-US" sz="1400" b="0" i="0" u="none" strike="noStrike" dirty="0">
                <a:solidFill>
                  <a:srgbClr val="09885A"/>
                </a:solidFill>
                <a:effectLst/>
                <a:latin typeface="Consolas" panose="020B0609020204030204" pitchFamily="49" charset="0"/>
                <a:cs typeface="Consolas" panose="020B0609020204030204" pitchFamily="49" charset="0"/>
              </a:rPr>
              <a:t>1</a:t>
            </a:r>
            <a:endParaRPr lang="en-US" sz="1400" b="0" i="0" u="none" strike="noStrike" dirty="0">
              <a:solidFill>
                <a:srgbClr val="000000"/>
              </a:solidFill>
              <a:effectLst/>
              <a:latin typeface="Consolas" panose="020B0609020204030204" pitchFamily="49" charset="0"/>
              <a:cs typeface="Consolas" panose="020B0609020204030204" pitchFamily="49" charset="0"/>
            </a:endParaRPr>
          </a:p>
          <a:p>
            <a:pPr lvl="1"/>
            <a:br>
              <a:rPr lang="en-US" sz="1400" b="0" i="0" u="none" strike="noStrike" dirty="0">
                <a:solidFill>
                  <a:srgbClr val="000000"/>
                </a:solidFill>
                <a:effectLst/>
                <a:latin typeface="Consolas" panose="020B0609020204030204" pitchFamily="49" charset="0"/>
                <a:cs typeface="Consolas" panose="020B0609020204030204" pitchFamily="49" charset="0"/>
              </a:rPr>
            </a:br>
            <a:r>
              <a:rPr lang="en-US" sz="1400" b="0" i="0" u="none" strike="noStrike" dirty="0">
                <a:solidFill>
                  <a:srgbClr val="000000"/>
                </a:solidFill>
                <a:effectLst/>
                <a:latin typeface="Consolas" panose="020B0609020204030204" pitchFamily="49" charset="0"/>
                <a:cs typeface="Consolas" panose="020B0609020204030204" pitchFamily="49" charset="0"/>
              </a:rPr>
              <a:t>dC_dW2 = dC_dA2 @ dA2_dZ2 @ dZ2_dW2.T</a:t>
            </a:r>
          </a:p>
          <a:p>
            <a:pPr lvl="1"/>
            <a:br>
              <a:rPr lang="en-US" sz="1400" b="0" i="0" u="none" strike="noStrike" dirty="0">
                <a:solidFill>
                  <a:srgbClr val="000000"/>
                </a:solidFill>
                <a:effectLst/>
                <a:latin typeface="Consolas" panose="020B0609020204030204" pitchFamily="49" charset="0"/>
                <a:cs typeface="Consolas" panose="020B0609020204030204" pitchFamily="49" charset="0"/>
              </a:rPr>
            </a:br>
            <a:r>
              <a:rPr lang="en-US" sz="1400" b="0" i="0" u="none" strike="noStrike" dirty="0">
                <a:solidFill>
                  <a:srgbClr val="000000"/>
                </a:solidFill>
                <a:effectLst/>
                <a:latin typeface="Consolas" panose="020B0609020204030204" pitchFamily="49" charset="0"/>
                <a:cs typeface="Consolas" panose="020B0609020204030204" pitchFamily="49" charset="0"/>
              </a:rPr>
              <a:t>dC_dB2 = dC_dA2 @ dA2_dZ2 * dZ2_dB2</a:t>
            </a:r>
          </a:p>
          <a:p>
            <a:pPr lvl="1"/>
            <a:br>
              <a:rPr lang="en-US" sz="1400" b="0" i="0" u="none" strike="noStrike" dirty="0">
                <a:solidFill>
                  <a:srgbClr val="000000"/>
                </a:solidFill>
                <a:effectLst/>
                <a:latin typeface="Consolas" panose="020B0609020204030204" pitchFamily="49" charset="0"/>
                <a:cs typeface="Consolas" panose="020B0609020204030204" pitchFamily="49" charset="0"/>
              </a:rPr>
            </a:br>
            <a:r>
              <a:rPr lang="en-US" sz="1400" b="0" i="0" u="none" strike="noStrike" dirty="0">
                <a:solidFill>
                  <a:srgbClr val="000000"/>
                </a:solidFill>
                <a:effectLst/>
                <a:latin typeface="Consolas" panose="020B0609020204030204" pitchFamily="49" charset="0"/>
                <a:cs typeface="Consolas" panose="020B0609020204030204" pitchFamily="49" charset="0"/>
              </a:rPr>
              <a:t>dC_dA1 = dC_dA2 @ dA2_dZ2 @ dZ2_dA1</a:t>
            </a:r>
          </a:p>
          <a:p>
            <a:pPr lvl="1"/>
            <a:br>
              <a:rPr lang="en-US" sz="1400" b="0" i="0" u="none" strike="noStrike" dirty="0">
                <a:solidFill>
                  <a:srgbClr val="000000"/>
                </a:solidFill>
                <a:effectLst/>
                <a:latin typeface="Consolas" panose="020B0609020204030204" pitchFamily="49" charset="0"/>
                <a:cs typeface="Consolas" panose="020B0609020204030204" pitchFamily="49" charset="0"/>
              </a:rPr>
            </a:br>
            <a:r>
              <a:rPr lang="en-US" sz="1400" b="0" i="0" u="none" strike="noStrike" dirty="0">
                <a:solidFill>
                  <a:srgbClr val="000000"/>
                </a:solidFill>
                <a:effectLst/>
                <a:latin typeface="Consolas" panose="020B0609020204030204" pitchFamily="49" charset="0"/>
                <a:cs typeface="Consolas" panose="020B0609020204030204" pitchFamily="49" charset="0"/>
              </a:rPr>
              <a:t>dC_dW1 = dC_dA1 @ dA1_dZ1 @ dZ1_dW1.T</a:t>
            </a:r>
          </a:p>
          <a:p>
            <a:pPr lvl="1"/>
            <a:br>
              <a:rPr lang="en-US" sz="1400" b="0" i="0" u="none" strike="noStrike" dirty="0">
                <a:solidFill>
                  <a:srgbClr val="000000"/>
                </a:solidFill>
                <a:effectLst/>
                <a:latin typeface="Consolas" panose="020B0609020204030204" pitchFamily="49" charset="0"/>
                <a:cs typeface="Consolas" panose="020B0609020204030204" pitchFamily="49" charset="0"/>
              </a:rPr>
            </a:br>
            <a:r>
              <a:rPr lang="en-US" sz="1400" b="0" i="0" u="none" strike="noStrike" dirty="0">
                <a:solidFill>
                  <a:srgbClr val="000000"/>
                </a:solidFill>
                <a:effectLst/>
                <a:latin typeface="Consolas" panose="020B0609020204030204" pitchFamily="49" charset="0"/>
                <a:cs typeface="Consolas" panose="020B0609020204030204" pitchFamily="49" charset="0"/>
              </a:rPr>
              <a:t>dC_dB1 = dC_dA1 @ dA1_dZ1 * dZ1_dB1</a:t>
            </a:r>
          </a:p>
          <a:p>
            <a:pPr algn="l"/>
            <a:br>
              <a:rPr lang="en-US" sz="1400" b="0" i="0" u="none" strike="noStrike" dirty="0">
                <a:solidFill>
                  <a:srgbClr val="000000"/>
                </a:solidFill>
                <a:effectLst/>
                <a:latin typeface="Consolas" panose="020B0609020204030204" pitchFamily="49" charset="0"/>
                <a:cs typeface="Consolas" panose="020B0609020204030204" pitchFamily="49" charset="0"/>
              </a:rPr>
            </a:br>
            <a:r>
              <a:rPr lang="en-US" sz="1400" b="0" i="0" u="none" strike="noStrike" dirty="0">
                <a:solidFill>
                  <a:srgbClr val="AF00DB"/>
                </a:solidFill>
                <a:effectLst/>
                <a:latin typeface="Consolas" panose="020B0609020204030204" pitchFamily="49" charset="0"/>
                <a:cs typeface="Consolas" panose="020B0609020204030204" pitchFamily="49" charset="0"/>
              </a:rPr>
              <a:t>return</a:t>
            </a:r>
            <a:r>
              <a:rPr lang="en-US" sz="1400" b="0" i="0" u="none" strike="noStrike" dirty="0">
                <a:solidFill>
                  <a:srgbClr val="000000"/>
                </a:solidFill>
                <a:effectLst/>
                <a:latin typeface="Consolas" panose="020B0609020204030204" pitchFamily="49" charset="0"/>
                <a:cs typeface="Consolas" panose="020B0609020204030204" pitchFamily="49" charset="0"/>
              </a:rPr>
              <a:t> dC_dW1, dC_dB1, dC_dW2, dC_dB2</a:t>
            </a:r>
          </a:p>
        </p:txBody>
      </p:sp>
      <p:sp>
        <p:nvSpPr>
          <p:cNvPr id="9" name="TextBox 8">
            <a:extLst>
              <a:ext uri="{FF2B5EF4-FFF2-40B4-BE49-F238E27FC236}">
                <a16:creationId xmlns:a16="http://schemas.microsoft.com/office/drawing/2014/main" id="{8B80751E-0380-9387-24B4-C6F87357E174}"/>
              </a:ext>
            </a:extLst>
          </p:cNvPr>
          <p:cNvSpPr txBox="1"/>
          <p:nvPr/>
        </p:nvSpPr>
        <p:spPr>
          <a:xfrm>
            <a:off x="5413951" y="1362408"/>
            <a:ext cx="6100996" cy="4832092"/>
          </a:xfrm>
          <a:prstGeom prst="rect">
            <a:avLst/>
          </a:prstGeom>
          <a:noFill/>
        </p:spPr>
        <p:txBody>
          <a:bodyPr wrap="square">
            <a:spAutoFit/>
          </a:bodyPr>
          <a:lstStyle/>
          <a:p>
            <a:pPr algn="l"/>
            <a:r>
              <a:rPr lang="en-US" sz="1400" b="0" i="0" u="none" strike="noStrike" dirty="0">
                <a:solidFill>
                  <a:srgbClr val="008000"/>
                </a:solidFill>
                <a:effectLst/>
                <a:latin typeface="Consolas" panose="020B0609020204030204" pitchFamily="49" charset="0"/>
                <a:cs typeface="Consolas" panose="020B0609020204030204" pitchFamily="49" charset="0"/>
              </a:rPr>
              <a:t># Execute stochastic gradient descent</a:t>
            </a:r>
            <a:endParaRPr lang="en-US" sz="1400" b="0" i="0" u="none" strike="noStrike" dirty="0">
              <a:solidFill>
                <a:srgbClr val="000000"/>
              </a:solidFill>
              <a:effectLst/>
              <a:latin typeface="Consolas" panose="020B0609020204030204" pitchFamily="49" charset="0"/>
              <a:cs typeface="Consolas" panose="020B0609020204030204" pitchFamily="49" charset="0"/>
            </a:endParaRPr>
          </a:p>
          <a:p>
            <a:pPr algn="l"/>
            <a:r>
              <a:rPr lang="en-US" sz="1400" b="0" i="0" u="none" strike="noStrike" dirty="0">
                <a:solidFill>
                  <a:srgbClr val="AF00DB"/>
                </a:solidFill>
                <a:effectLst/>
                <a:latin typeface="Consolas" panose="020B0609020204030204" pitchFamily="49" charset="0"/>
                <a:cs typeface="Consolas" panose="020B0609020204030204" pitchFamily="49" charset="0"/>
              </a:rPr>
              <a:t>for</a:t>
            </a:r>
            <a:r>
              <a:rPr lang="en-US" sz="1400" b="0" i="0" u="none" strike="noStrike" dirty="0">
                <a:solidFill>
                  <a:srgbClr val="000000"/>
                </a:solidFill>
                <a:effectLst/>
                <a:latin typeface="Consolas" panose="020B0609020204030204" pitchFamily="49" charset="0"/>
                <a:cs typeface="Consolas" panose="020B0609020204030204" pitchFamily="49" charset="0"/>
              </a:rPr>
              <a:t> </a:t>
            </a:r>
            <a:r>
              <a:rPr lang="en-US" sz="1400" b="0" i="0" u="none" strike="noStrike" dirty="0" err="1">
                <a:solidFill>
                  <a:srgbClr val="000000"/>
                </a:solidFill>
                <a:effectLst/>
                <a:latin typeface="Consolas" panose="020B0609020204030204" pitchFamily="49" charset="0"/>
                <a:cs typeface="Consolas" panose="020B0609020204030204" pitchFamily="49" charset="0"/>
              </a:rPr>
              <a:t>i</a:t>
            </a:r>
            <a:r>
              <a:rPr lang="en-US" sz="1400" b="0" i="0" u="none" strike="noStrike" dirty="0">
                <a:solidFill>
                  <a:srgbClr val="000000"/>
                </a:solidFill>
                <a:effectLst/>
                <a:latin typeface="Consolas" panose="020B0609020204030204" pitchFamily="49" charset="0"/>
                <a:cs typeface="Consolas" panose="020B0609020204030204" pitchFamily="49" charset="0"/>
              </a:rPr>
              <a:t> </a:t>
            </a:r>
            <a:r>
              <a:rPr lang="en-US" sz="1400" b="0" i="0" u="none" strike="noStrike" dirty="0">
                <a:solidFill>
                  <a:srgbClr val="0000FF"/>
                </a:solidFill>
                <a:effectLst/>
                <a:latin typeface="Consolas" panose="020B0609020204030204" pitchFamily="49" charset="0"/>
                <a:cs typeface="Consolas" panose="020B0609020204030204" pitchFamily="49" charset="0"/>
              </a:rPr>
              <a:t>in</a:t>
            </a:r>
            <a:r>
              <a:rPr lang="en-US" sz="1400" b="0" i="0" u="none" strike="noStrike" dirty="0">
                <a:solidFill>
                  <a:srgbClr val="000000"/>
                </a:solidFill>
                <a:effectLst/>
                <a:latin typeface="Consolas" panose="020B0609020204030204" pitchFamily="49" charset="0"/>
                <a:cs typeface="Consolas" panose="020B0609020204030204" pitchFamily="49" charset="0"/>
              </a:rPr>
              <a:t> </a:t>
            </a:r>
            <a:r>
              <a:rPr lang="en-US" sz="1400" b="0" i="0" u="none" strike="noStrike" dirty="0">
                <a:solidFill>
                  <a:srgbClr val="795E26"/>
                </a:solidFill>
                <a:effectLst/>
                <a:latin typeface="Consolas" panose="020B0609020204030204" pitchFamily="49" charset="0"/>
                <a:cs typeface="Consolas" panose="020B0609020204030204" pitchFamily="49" charset="0"/>
              </a:rPr>
              <a:t>range</a:t>
            </a:r>
            <a:r>
              <a:rPr lang="en-US" sz="1400" b="0" i="0" u="none" strike="noStrike" dirty="0">
                <a:solidFill>
                  <a:srgbClr val="000000"/>
                </a:solidFill>
                <a:effectLst/>
                <a:latin typeface="Consolas" panose="020B0609020204030204" pitchFamily="49" charset="0"/>
                <a:cs typeface="Consolas" panose="020B0609020204030204" pitchFamily="49" charset="0"/>
              </a:rPr>
              <a:t>(</a:t>
            </a:r>
            <a:r>
              <a:rPr lang="en-US" sz="1400" b="0" i="0" u="none" strike="noStrike" dirty="0">
                <a:solidFill>
                  <a:srgbClr val="09885A"/>
                </a:solidFill>
                <a:effectLst/>
                <a:latin typeface="Consolas" panose="020B0609020204030204" pitchFamily="49" charset="0"/>
                <a:cs typeface="Consolas" panose="020B0609020204030204" pitchFamily="49" charset="0"/>
              </a:rPr>
              <a:t>100_000</a:t>
            </a:r>
            <a:r>
              <a:rPr lang="en-US" sz="1400" b="0" i="0" u="none" strike="noStrike" dirty="0">
                <a:solidFill>
                  <a:srgbClr val="000000"/>
                </a:solidFill>
                <a:effectLst/>
                <a:latin typeface="Consolas" panose="020B0609020204030204" pitchFamily="49" charset="0"/>
                <a:cs typeface="Consolas" panose="020B0609020204030204" pitchFamily="49" charset="0"/>
              </a:rPr>
              <a:t>):</a:t>
            </a:r>
          </a:p>
          <a:p>
            <a:pPr lvl="1"/>
            <a:r>
              <a:rPr lang="en-US" sz="1400" b="0" i="0" u="none" strike="noStrike" dirty="0">
                <a:solidFill>
                  <a:srgbClr val="008000"/>
                </a:solidFill>
                <a:effectLst/>
                <a:latin typeface="Consolas" panose="020B0609020204030204" pitchFamily="49" charset="0"/>
                <a:cs typeface="Consolas" panose="020B0609020204030204" pitchFamily="49" charset="0"/>
              </a:rPr>
              <a:t># randomly select one of the training data</a:t>
            </a:r>
            <a:endParaRPr lang="en-US" sz="1400" b="0" i="0" u="none" strike="noStrike" dirty="0">
              <a:solidFill>
                <a:srgbClr val="000000"/>
              </a:solidFill>
              <a:effectLst/>
              <a:latin typeface="Consolas" panose="020B0609020204030204" pitchFamily="49" charset="0"/>
              <a:cs typeface="Consolas" panose="020B0609020204030204" pitchFamily="49" charset="0"/>
            </a:endParaRPr>
          </a:p>
          <a:p>
            <a:pPr lvl="1"/>
            <a:r>
              <a:rPr lang="en-US" sz="1400" b="0" i="0" u="none" strike="noStrike" dirty="0" err="1">
                <a:solidFill>
                  <a:srgbClr val="000000"/>
                </a:solidFill>
                <a:effectLst/>
                <a:latin typeface="Consolas" panose="020B0609020204030204" pitchFamily="49" charset="0"/>
                <a:cs typeface="Consolas" panose="020B0609020204030204" pitchFamily="49" charset="0"/>
              </a:rPr>
              <a:t>idx</a:t>
            </a:r>
            <a:r>
              <a:rPr lang="en-US" sz="1400" b="0" i="0" u="none" strike="noStrike" dirty="0">
                <a:solidFill>
                  <a:srgbClr val="000000"/>
                </a:solidFill>
                <a:effectLst/>
                <a:latin typeface="Consolas" panose="020B0609020204030204" pitchFamily="49" charset="0"/>
                <a:cs typeface="Consolas" panose="020B0609020204030204" pitchFamily="49" charset="0"/>
              </a:rPr>
              <a:t> = </a:t>
            </a:r>
            <a:r>
              <a:rPr lang="en-US" sz="1400" b="0" i="0" u="none" strike="noStrike" dirty="0" err="1">
                <a:solidFill>
                  <a:srgbClr val="000000"/>
                </a:solidFill>
                <a:effectLst/>
                <a:latin typeface="Consolas" panose="020B0609020204030204" pitchFamily="49" charset="0"/>
                <a:cs typeface="Consolas" panose="020B0609020204030204" pitchFamily="49" charset="0"/>
              </a:rPr>
              <a:t>np.random.choice</a:t>
            </a:r>
            <a:r>
              <a:rPr lang="en-US" sz="1400" b="0" i="0" u="none" strike="noStrike" dirty="0">
                <a:solidFill>
                  <a:srgbClr val="000000"/>
                </a:solidFill>
                <a:effectLst/>
                <a:latin typeface="Consolas" panose="020B0609020204030204" pitchFamily="49" charset="0"/>
                <a:cs typeface="Consolas" panose="020B0609020204030204" pitchFamily="49" charset="0"/>
              </a:rPr>
              <a:t>(n, </a:t>
            </a:r>
            <a:r>
              <a:rPr lang="en-US" sz="1400" b="0" i="0" u="none" strike="noStrike" dirty="0">
                <a:solidFill>
                  <a:srgbClr val="09885A"/>
                </a:solidFill>
                <a:effectLst/>
                <a:latin typeface="Consolas" panose="020B0609020204030204" pitchFamily="49" charset="0"/>
                <a:cs typeface="Consolas" panose="020B0609020204030204" pitchFamily="49" charset="0"/>
              </a:rPr>
              <a:t>1</a:t>
            </a:r>
            <a:r>
              <a:rPr lang="en-US" sz="1400" b="0" i="0" u="none" strike="noStrike" dirty="0">
                <a:solidFill>
                  <a:srgbClr val="000000"/>
                </a:solidFill>
                <a:effectLst/>
                <a:latin typeface="Consolas" panose="020B0609020204030204" pitchFamily="49" charset="0"/>
                <a:cs typeface="Consolas" panose="020B0609020204030204" pitchFamily="49" charset="0"/>
              </a:rPr>
              <a:t>, replace=</a:t>
            </a:r>
            <a:r>
              <a:rPr lang="en-US" sz="1400" b="0" i="0" u="none" strike="noStrike" dirty="0">
                <a:solidFill>
                  <a:srgbClr val="0000FF"/>
                </a:solidFill>
                <a:effectLst/>
                <a:latin typeface="Consolas" panose="020B0609020204030204" pitchFamily="49" charset="0"/>
                <a:cs typeface="Consolas" panose="020B0609020204030204" pitchFamily="49" charset="0"/>
              </a:rPr>
              <a:t>False</a:t>
            </a:r>
            <a:r>
              <a:rPr lang="en-US" sz="1400" b="0" i="0" u="none" strike="noStrike" dirty="0">
                <a:solidFill>
                  <a:srgbClr val="000000"/>
                </a:solidFill>
                <a:effectLst/>
                <a:latin typeface="Consolas" panose="020B0609020204030204" pitchFamily="49" charset="0"/>
                <a:cs typeface="Consolas" panose="020B0609020204030204" pitchFamily="49" charset="0"/>
              </a:rPr>
              <a:t>)</a:t>
            </a:r>
          </a:p>
          <a:p>
            <a:pPr lvl="1"/>
            <a:r>
              <a:rPr lang="en-US" sz="1400" b="0" i="0" u="none" strike="noStrike" dirty="0" err="1">
                <a:solidFill>
                  <a:srgbClr val="000000"/>
                </a:solidFill>
                <a:effectLst/>
                <a:latin typeface="Consolas" panose="020B0609020204030204" pitchFamily="49" charset="0"/>
                <a:cs typeface="Consolas" panose="020B0609020204030204" pitchFamily="49" charset="0"/>
              </a:rPr>
              <a:t>X_sample</a:t>
            </a:r>
            <a:r>
              <a:rPr lang="en-US" sz="1400" b="0" i="0" u="none" strike="noStrike" dirty="0">
                <a:solidFill>
                  <a:srgbClr val="000000"/>
                </a:solidFill>
                <a:effectLst/>
                <a:latin typeface="Consolas" panose="020B0609020204030204" pitchFamily="49" charset="0"/>
                <a:cs typeface="Consolas" panose="020B0609020204030204" pitchFamily="49" charset="0"/>
              </a:rPr>
              <a:t> = </a:t>
            </a:r>
            <a:r>
              <a:rPr lang="en-US" sz="1400" b="0" i="0" u="none" strike="noStrike" dirty="0" err="1">
                <a:solidFill>
                  <a:srgbClr val="000000"/>
                </a:solidFill>
                <a:effectLst/>
                <a:latin typeface="Consolas" panose="020B0609020204030204" pitchFamily="49" charset="0"/>
                <a:cs typeface="Consolas" panose="020B0609020204030204" pitchFamily="49" charset="0"/>
              </a:rPr>
              <a:t>X_train</a:t>
            </a:r>
            <a:r>
              <a:rPr lang="en-US" sz="1400" b="0" i="0" u="none" strike="noStrike" dirty="0">
                <a:solidFill>
                  <a:srgbClr val="000000"/>
                </a:solidFill>
                <a:effectLst/>
                <a:latin typeface="Consolas" panose="020B0609020204030204" pitchFamily="49" charset="0"/>
                <a:cs typeface="Consolas" panose="020B0609020204030204" pitchFamily="49" charset="0"/>
              </a:rPr>
              <a:t>[</a:t>
            </a:r>
            <a:r>
              <a:rPr lang="en-US" sz="1400" b="0" i="0" u="none" strike="noStrike" dirty="0" err="1">
                <a:solidFill>
                  <a:srgbClr val="000000"/>
                </a:solidFill>
                <a:effectLst/>
                <a:latin typeface="Consolas" panose="020B0609020204030204" pitchFamily="49" charset="0"/>
                <a:cs typeface="Consolas" panose="020B0609020204030204" pitchFamily="49" charset="0"/>
              </a:rPr>
              <a:t>idx</a:t>
            </a:r>
            <a:r>
              <a:rPr lang="en-US" sz="1400" b="0" i="0" u="none" strike="noStrike" dirty="0">
                <a:solidFill>
                  <a:srgbClr val="000000"/>
                </a:solidFill>
                <a:effectLst/>
                <a:latin typeface="Consolas" panose="020B0609020204030204" pitchFamily="49" charset="0"/>
                <a:cs typeface="Consolas" panose="020B0609020204030204" pitchFamily="49" charset="0"/>
              </a:rPr>
              <a:t>].transpose()</a:t>
            </a:r>
          </a:p>
          <a:p>
            <a:pPr lvl="1"/>
            <a:r>
              <a:rPr lang="en-US" sz="1400" b="0" i="0" u="none" strike="noStrike" dirty="0" err="1">
                <a:solidFill>
                  <a:srgbClr val="000000"/>
                </a:solidFill>
                <a:effectLst/>
                <a:latin typeface="Consolas" panose="020B0609020204030204" pitchFamily="49" charset="0"/>
                <a:cs typeface="Consolas" panose="020B0609020204030204" pitchFamily="49" charset="0"/>
              </a:rPr>
              <a:t>Y_sample</a:t>
            </a:r>
            <a:r>
              <a:rPr lang="en-US" sz="1400" b="0" i="0" u="none" strike="noStrike" dirty="0">
                <a:solidFill>
                  <a:srgbClr val="000000"/>
                </a:solidFill>
                <a:effectLst/>
                <a:latin typeface="Consolas" panose="020B0609020204030204" pitchFamily="49" charset="0"/>
                <a:cs typeface="Consolas" panose="020B0609020204030204" pitchFamily="49" charset="0"/>
              </a:rPr>
              <a:t> = </a:t>
            </a:r>
            <a:r>
              <a:rPr lang="en-US" sz="1400" b="0" i="0" u="none" strike="noStrike" dirty="0" err="1">
                <a:solidFill>
                  <a:srgbClr val="000000"/>
                </a:solidFill>
                <a:effectLst/>
                <a:latin typeface="Consolas" panose="020B0609020204030204" pitchFamily="49" charset="0"/>
                <a:cs typeface="Consolas" panose="020B0609020204030204" pitchFamily="49" charset="0"/>
              </a:rPr>
              <a:t>Y_train</a:t>
            </a:r>
            <a:r>
              <a:rPr lang="en-US" sz="1400" b="0" i="0" u="none" strike="noStrike" dirty="0">
                <a:solidFill>
                  <a:srgbClr val="000000"/>
                </a:solidFill>
                <a:effectLst/>
                <a:latin typeface="Consolas" panose="020B0609020204030204" pitchFamily="49" charset="0"/>
                <a:cs typeface="Consolas" panose="020B0609020204030204" pitchFamily="49" charset="0"/>
              </a:rPr>
              <a:t>[</a:t>
            </a:r>
            <a:r>
              <a:rPr lang="en-US" sz="1400" b="0" i="0" u="none" strike="noStrike" dirty="0" err="1">
                <a:solidFill>
                  <a:srgbClr val="000000"/>
                </a:solidFill>
                <a:effectLst/>
                <a:latin typeface="Consolas" panose="020B0609020204030204" pitchFamily="49" charset="0"/>
                <a:cs typeface="Consolas" panose="020B0609020204030204" pitchFamily="49" charset="0"/>
              </a:rPr>
              <a:t>idx</a:t>
            </a:r>
            <a:r>
              <a:rPr lang="en-US" sz="1400" b="0" i="0" u="none" strike="noStrike" dirty="0">
                <a:solidFill>
                  <a:srgbClr val="000000"/>
                </a:solidFill>
                <a:effectLst/>
                <a:latin typeface="Consolas" panose="020B0609020204030204" pitchFamily="49" charset="0"/>
                <a:cs typeface="Consolas" panose="020B0609020204030204" pitchFamily="49" charset="0"/>
              </a:rPr>
              <a:t>]</a:t>
            </a:r>
          </a:p>
          <a:p>
            <a:pPr lvl="1"/>
            <a:br>
              <a:rPr lang="en-US" sz="1400" b="0" i="0" u="none" strike="noStrike" dirty="0">
                <a:solidFill>
                  <a:srgbClr val="000000"/>
                </a:solidFill>
                <a:effectLst/>
                <a:latin typeface="Consolas" panose="020B0609020204030204" pitchFamily="49" charset="0"/>
                <a:cs typeface="Consolas" panose="020B0609020204030204" pitchFamily="49" charset="0"/>
              </a:rPr>
            </a:br>
            <a:r>
              <a:rPr lang="en-US" sz="1400" b="0" i="0" u="none" strike="noStrike" dirty="0">
                <a:solidFill>
                  <a:srgbClr val="008000"/>
                </a:solidFill>
                <a:effectLst/>
                <a:latin typeface="Consolas" panose="020B0609020204030204" pitchFamily="49" charset="0"/>
                <a:cs typeface="Consolas" panose="020B0609020204030204" pitchFamily="49" charset="0"/>
              </a:rPr>
              <a:t># run randomly selected training data </a:t>
            </a:r>
          </a:p>
          <a:p>
            <a:pPr lvl="1"/>
            <a:r>
              <a:rPr lang="en-US" sz="1400" b="0" i="0" u="none" strike="noStrike" dirty="0">
                <a:solidFill>
                  <a:srgbClr val="008000"/>
                </a:solidFill>
                <a:effectLst/>
                <a:latin typeface="Consolas" panose="020B0609020204030204" pitchFamily="49" charset="0"/>
                <a:cs typeface="Consolas" panose="020B0609020204030204" pitchFamily="49" charset="0"/>
              </a:rPr>
              <a:t># through neural network</a:t>
            </a:r>
            <a:endParaRPr lang="en-US" sz="1400" b="0" i="0" u="none" strike="noStrike" dirty="0">
              <a:solidFill>
                <a:srgbClr val="000000"/>
              </a:solidFill>
              <a:effectLst/>
              <a:latin typeface="Consolas" panose="020B0609020204030204" pitchFamily="49" charset="0"/>
              <a:cs typeface="Consolas" panose="020B0609020204030204" pitchFamily="49" charset="0"/>
            </a:endParaRPr>
          </a:p>
          <a:p>
            <a:pPr lvl="1"/>
            <a:r>
              <a:rPr lang="en-US" sz="1400" b="0" i="0" u="none" strike="noStrike" dirty="0">
                <a:solidFill>
                  <a:srgbClr val="000000"/>
                </a:solidFill>
                <a:effectLst/>
                <a:latin typeface="Consolas" panose="020B0609020204030204" pitchFamily="49" charset="0"/>
                <a:cs typeface="Consolas" panose="020B0609020204030204" pitchFamily="49" charset="0"/>
              </a:rPr>
              <a:t>Z1, A1, Z2, A2 = </a:t>
            </a:r>
            <a:r>
              <a:rPr lang="en-US" sz="1400" b="0" i="0" u="none" strike="noStrike" dirty="0" err="1">
                <a:solidFill>
                  <a:srgbClr val="000000"/>
                </a:solidFill>
                <a:effectLst/>
                <a:latin typeface="Consolas" panose="020B0609020204030204" pitchFamily="49" charset="0"/>
                <a:cs typeface="Consolas" panose="020B0609020204030204" pitchFamily="49" charset="0"/>
              </a:rPr>
              <a:t>forward_prop</a:t>
            </a:r>
            <a:r>
              <a:rPr lang="en-US" sz="1400" b="0" i="0" u="none" strike="noStrike" dirty="0">
                <a:solidFill>
                  <a:srgbClr val="000000"/>
                </a:solidFill>
                <a:effectLst/>
                <a:latin typeface="Consolas" panose="020B0609020204030204" pitchFamily="49" charset="0"/>
                <a:cs typeface="Consolas" panose="020B0609020204030204" pitchFamily="49" charset="0"/>
              </a:rPr>
              <a:t>(</a:t>
            </a:r>
            <a:r>
              <a:rPr lang="en-US" sz="1400" b="0" i="0" u="none" strike="noStrike" dirty="0" err="1">
                <a:solidFill>
                  <a:srgbClr val="000000"/>
                </a:solidFill>
                <a:effectLst/>
                <a:latin typeface="Consolas" panose="020B0609020204030204" pitchFamily="49" charset="0"/>
                <a:cs typeface="Consolas" panose="020B0609020204030204" pitchFamily="49" charset="0"/>
              </a:rPr>
              <a:t>X_sample</a:t>
            </a:r>
            <a:r>
              <a:rPr lang="en-US" sz="1400" b="0" i="0" u="none" strike="noStrike" dirty="0">
                <a:solidFill>
                  <a:srgbClr val="000000"/>
                </a:solidFill>
                <a:effectLst/>
                <a:latin typeface="Consolas" panose="020B0609020204030204" pitchFamily="49" charset="0"/>
                <a:cs typeface="Consolas" panose="020B0609020204030204" pitchFamily="49" charset="0"/>
              </a:rPr>
              <a:t>)</a:t>
            </a:r>
          </a:p>
          <a:p>
            <a:pPr lvl="1"/>
            <a:br>
              <a:rPr lang="en-US" sz="1400" b="0" i="0" u="none" strike="noStrike" dirty="0">
                <a:solidFill>
                  <a:srgbClr val="000000"/>
                </a:solidFill>
                <a:effectLst/>
                <a:latin typeface="Consolas" panose="020B0609020204030204" pitchFamily="49" charset="0"/>
                <a:cs typeface="Consolas" panose="020B0609020204030204" pitchFamily="49" charset="0"/>
              </a:rPr>
            </a:br>
            <a:r>
              <a:rPr lang="en-US" sz="1400" b="0" i="0" u="none" strike="noStrike" dirty="0">
                <a:solidFill>
                  <a:srgbClr val="008000"/>
                </a:solidFill>
                <a:effectLst/>
                <a:latin typeface="Consolas" panose="020B0609020204030204" pitchFamily="49" charset="0"/>
                <a:cs typeface="Consolas" panose="020B0609020204030204" pitchFamily="49" charset="0"/>
              </a:rPr>
              <a:t># distribute error through backpropagation</a:t>
            </a:r>
            <a:endParaRPr lang="en-US" sz="1400" b="0" i="0" u="none" strike="noStrike" dirty="0">
              <a:solidFill>
                <a:srgbClr val="000000"/>
              </a:solidFill>
              <a:effectLst/>
              <a:latin typeface="Consolas" panose="020B0609020204030204" pitchFamily="49" charset="0"/>
              <a:cs typeface="Consolas" panose="020B0609020204030204" pitchFamily="49" charset="0"/>
            </a:endParaRPr>
          </a:p>
          <a:p>
            <a:pPr lvl="1"/>
            <a:r>
              <a:rPr lang="en-US" sz="1400" b="0" i="0" u="none" strike="noStrike" dirty="0">
                <a:solidFill>
                  <a:srgbClr val="008000"/>
                </a:solidFill>
                <a:effectLst/>
                <a:latin typeface="Consolas" panose="020B0609020204030204" pitchFamily="49" charset="0"/>
                <a:cs typeface="Consolas" panose="020B0609020204030204" pitchFamily="49" charset="0"/>
              </a:rPr>
              <a:t># and return slopes for weights and biases</a:t>
            </a:r>
            <a:endParaRPr lang="en-US" sz="1400" b="0" i="0" u="none" strike="noStrike" dirty="0">
              <a:solidFill>
                <a:srgbClr val="000000"/>
              </a:solidFill>
              <a:effectLst/>
              <a:latin typeface="Consolas" panose="020B0609020204030204" pitchFamily="49" charset="0"/>
              <a:cs typeface="Consolas" panose="020B0609020204030204" pitchFamily="49" charset="0"/>
            </a:endParaRPr>
          </a:p>
          <a:p>
            <a:pPr lvl="1"/>
            <a:r>
              <a:rPr lang="en-US" sz="1400" b="0" i="0" u="none" strike="noStrike" dirty="0">
                <a:solidFill>
                  <a:srgbClr val="000000"/>
                </a:solidFill>
                <a:effectLst/>
                <a:latin typeface="Consolas" panose="020B0609020204030204" pitchFamily="49" charset="0"/>
                <a:cs typeface="Consolas" panose="020B0609020204030204" pitchFamily="49" charset="0"/>
              </a:rPr>
              <a:t>dW1, dB1, dW2, dB2 = \</a:t>
            </a:r>
          </a:p>
          <a:p>
            <a:pPr lvl="1"/>
            <a:r>
              <a:rPr lang="en-US" sz="1400" dirty="0">
                <a:solidFill>
                  <a:srgbClr val="000000"/>
                </a:solidFill>
                <a:latin typeface="Consolas" panose="020B0609020204030204" pitchFamily="49" charset="0"/>
                <a:cs typeface="Consolas" panose="020B0609020204030204" pitchFamily="49" charset="0"/>
              </a:rPr>
              <a:t>	</a:t>
            </a:r>
            <a:r>
              <a:rPr lang="en-US" sz="1400" b="0" i="0" u="none" strike="noStrike" dirty="0" err="1">
                <a:solidFill>
                  <a:srgbClr val="000000"/>
                </a:solidFill>
                <a:effectLst/>
                <a:latin typeface="Consolas" panose="020B0609020204030204" pitchFamily="49" charset="0"/>
                <a:cs typeface="Consolas" panose="020B0609020204030204" pitchFamily="49" charset="0"/>
              </a:rPr>
              <a:t>backward_prop</a:t>
            </a:r>
            <a:r>
              <a:rPr lang="en-US" sz="1400" b="0" i="0" u="none" strike="noStrike" dirty="0">
                <a:solidFill>
                  <a:srgbClr val="000000"/>
                </a:solidFill>
                <a:effectLst/>
                <a:latin typeface="Consolas" panose="020B0609020204030204" pitchFamily="49" charset="0"/>
                <a:cs typeface="Consolas" panose="020B0609020204030204" pitchFamily="49" charset="0"/>
              </a:rPr>
              <a:t>(Z1, A1, Z2, A2, </a:t>
            </a:r>
            <a:r>
              <a:rPr lang="en-US" sz="1400" b="0" i="0" u="none" strike="noStrike" dirty="0" err="1">
                <a:solidFill>
                  <a:srgbClr val="000000"/>
                </a:solidFill>
                <a:effectLst/>
                <a:latin typeface="Consolas" panose="020B0609020204030204" pitchFamily="49" charset="0"/>
                <a:cs typeface="Consolas" panose="020B0609020204030204" pitchFamily="49" charset="0"/>
              </a:rPr>
              <a:t>X_sample</a:t>
            </a:r>
            <a:r>
              <a:rPr lang="en-US" sz="1400" b="0" i="0" u="none" strike="noStrike" dirty="0">
                <a:solidFill>
                  <a:srgbClr val="000000"/>
                </a:solidFill>
                <a:effectLst/>
                <a:latin typeface="Consolas" panose="020B0609020204030204" pitchFamily="49" charset="0"/>
                <a:cs typeface="Consolas" panose="020B0609020204030204" pitchFamily="49" charset="0"/>
              </a:rPr>
              <a:t>, </a:t>
            </a:r>
            <a:r>
              <a:rPr lang="en-US" sz="1400" b="0" i="0" u="none" strike="noStrike" dirty="0" err="1">
                <a:solidFill>
                  <a:srgbClr val="000000"/>
                </a:solidFill>
                <a:effectLst/>
                <a:latin typeface="Consolas" panose="020B0609020204030204" pitchFamily="49" charset="0"/>
                <a:cs typeface="Consolas" panose="020B0609020204030204" pitchFamily="49" charset="0"/>
              </a:rPr>
              <a:t>Y_sample</a:t>
            </a:r>
            <a:r>
              <a:rPr lang="en-US" sz="1400" b="0" i="0" u="none" strike="noStrike" dirty="0">
                <a:solidFill>
                  <a:srgbClr val="000000"/>
                </a:solidFill>
                <a:effectLst/>
                <a:latin typeface="Consolas" panose="020B0609020204030204" pitchFamily="49" charset="0"/>
                <a:cs typeface="Consolas" panose="020B0609020204030204" pitchFamily="49" charset="0"/>
              </a:rPr>
              <a:t>)</a:t>
            </a:r>
          </a:p>
          <a:p>
            <a:pPr lvl="1"/>
            <a:br>
              <a:rPr lang="en-US" sz="1400" b="0" i="0" u="none" strike="noStrike" dirty="0">
                <a:solidFill>
                  <a:srgbClr val="000000"/>
                </a:solidFill>
                <a:effectLst/>
                <a:latin typeface="Consolas" panose="020B0609020204030204" pitchFamily="49" charset="0"/>
                <a:cs typeface="Consolas" panose="020B0609020204030204" pitchFamily="49" charset="0"/>
              </a:rPr>
            </a:br>
            <a:r>
              <a:rPr lang="en-US" sz="1400" b="0" i="0" u="none" strike="noStrike" dirty="0">
                <a:solidFill>
                  <a:srgbClr val="008000"/>
                </a:solidFill>
                <a:effectLst/>
                <a:latin typeface="Consolas" panose="020B0609020204030204" pitchFamily="49" charset="0"/>
                <a:cs typeface="Consolas" panose="020B0609020204030204" pitchFamily="49" charset="0"/>
              </a:rPr>
              <a:t># update weights and biases</a:t>
            </a:r>
            <a:endParaRPr lang="en-US" sz="1400" b="0" i="0" u="none" strike="noStrike" dirty="0">
              <a:solidFill>
                <a:srgbClr val="000000"/>
              </a:solidFill>
              <a:effectLst/>
              <a:latin typeface="Consolas" panose="020B0609020204030204" pitchFamily="49" charset="0"/>
              <a:cs typeface="Consolas" panose="020B0609020204030204" pitchFamily="49" charset="0"/>
            </a:endParaRPr>
          </a:p>
          <a:p>
            <a:pPr lvl="1"/>
            <a:r>
              <a:rPr lang="en-US" sz="1400" b="0" i="0" u="none" strike="noStrike" dirty="0" err="1">
                <a:solidFill>
                  <a:srgbClr val="000000"/>
                </a:solidFill>
                <a:effectLst/>
                <a:latin typeface="Consolas" panose="020B0609020204030204" pitchFamily="49" charset="0"/>
                <a:cs typeface="Consolas" panose="020B0609020204030204" pitchFamily="49" charset="0"/>
              </a:rPr>
              <a:t>w_hidden</a:t>
            </a:r>
            <a:r>
              <a:rPr lang="en-US" sz="1400" b="0" i="0" u="none" strike="noStrike" dirty="0">
                <a:solidFill>
                  <a:srgbClr val="000000"/>
                </a:solidFill>
                <a:effectLst/>
                <a:latin typeface="Consolas" panose="020B0609020204030204" pitchFamily="49" charset="0"/>
                <a:cs typeface="Consolas" panose="020B0609020204030204" pitchFamily="49" charset="0"/>
              </a:rPr>
              <a:t> -= L * dW1</a:t>
            </a:r>
          </a:p>
          <a:p>
            <a:pPr lvl="1"/>
            <a:r>
              <a:rPr lang="en-US" sz="1400" b="0" i="0" u="none" strike="noStrike" dirty="0" err="1">
                <a:solidFill>
                  <a:srgbClr val="000000"/>
                </a:solidFill>
                <a:effectLst/>
                <a:latin typeface="Consolas" panose="020B0609020204030204" pitchFamily="49" charset="0"/>
                <a:cs typeface="Consolas" panose="020B0609020204030204" pitchFamily="49" charset="0"/>
              </a:rPr>
              <a:t>b_hidden</a:t>
            </a:r>
            <a:r>
              <a:rPr lang="en-US" sz="1400" b="0" i="0" u="none" strike="noStrike" dirty="0">
                <a:solidFill>
                  <a:srgbClr val="000000"/>
                </a:solidFill>
                <a:effectLst/>
                <a:latin typeface="Consolas" panose="020B0609020204030204" pitchFamily="49" charset="0"/>
                <a:cs typeface="Consolas" panose="020B0609020204030204" pitchFamily="49" charset="0"/>
              </a:rPr>
              <a:t> -= L * dB1</a:t>
            </a:r>
          </a:p>
          <a:p>
            <a:pPr lvl="1"/>
            <a:r>
              <a:rPr lang="en-US" sz="1400" b="0" i="0" u="none" strike="noStrike" dirty="0" err="1">
                <a:solidFill>
                  <a:srgbClr val="000000"/>
                </a:solidFill>
                <a:effectLst/>
                <a:latin typeface="Consolas" panose="020B0609020204030204" pitchFamily="49" charset="0"/>
                <a:cs typeface="Consolas" panose="020B0609020204030204" pitchFamily="49" charset="0"/>
              </a:rPr>
              <a:t>w_output</a:t>
            </a:r>
            <a:r>
              <a:rPr lang="en-US" sz="1400" b="0" i="0" u="none" strike="noStrike" dirty="0">
                <a:solidFill>
                  <a:srgbClr val="000000"/>
                </a:solidFill>
                <a:effectLst/>
                <a:latin typeface="Consolas" panose="020B0609020204030204" pitchFamily="49" charset="0"/>
                <a:cs typeface="Consolas" panose="020B0609020204030204" pitchFamily="49" charset="0"/>
              </a:rPr>
              <a:t> -= L * dW2</a:t>
            </a:r>
          </a:p>
          <a:p>
            <a:pPr lvl="1"/>
            <a:r>
              <a:rPr lang="en-US" sz="1400" b="0" i="0" u="none" strike="noStrike" dirty="0" err="1">
                <a:solidFill>
                  <a:srgbClr val="000000"/>
                </a:solidFill>
                <a:effectLst/>
                <a:latin typeface="Consolas" panose="020B0609020204030204" pitchFamily="49" charset="0"/>
                <a:cs typeface="Consolas" panose="020B0609020204030204" pitchFamily="49" charset="0"/>
              </a:rPr>
              <a:t>b_output</a:t>
            </a:r>
            <a:r>
              <a:rPr lang="en-US" sz="1400" b="0" i="0" u="none" strike="noStrike" dirty="0">
                <a:solidFill>
                  <a:srgbClr val="000000"/>
                </a:solidFill>
                <a:effectLst/>
                <a:latin typeface="Consolas" panose="020B0609020204030204" pitchFamily="49" charset="0"/>
                <a:cs typeface="Consolas" panose="020B0609020204030204" pitchFamily="49" charset="0"/>
              </a:rPr>
              <a:t> -= L * dB2</a:t>
            </a:r>
          </a:p>
          <a:p>
            <a:pPr algn="l"/>
            <a:endParaRPr lang="en-US" sz="1400" b="0" i="0" u="none" strike="noStrike" dirty="0">
              <a:solidFill>
                <a:srgbClr val="000000"/>
              </a:solidFill>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588134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E040D-5C2B-A63B-D0D0-3F993550F681}"/>
              </a:ext>
            </a:extLst>
          </p:cNvPr>
          <p:cNvSpPr>
            <a:spLocks noGrp="1"/>
          </p:cNvSpPr>
          <p:nvPr>
            <p:ph type="title"/>
          </p:nvPr>
        </p:nvSpPr>
        <p:spPr>
          <a:xfrm>
            <a:off x="521207" y="448056"/>
            <a:ext cx="8083147" cy="640080"/>
          </a:xfrm>
        </p:spPr>
        <p:txBody>
          <a:bodyPr>
            <a:normAutofit fontScale="90000"/>
          </a:bodyPr>
          <a:lstStyle/>
          <a:p>
            <a:r>
              <a:rPr lang="en-US" dirty="0"/>
              <a:t>Backward Propagation and Stochastic Gradient Descent</a:t>
            </a:r>
          </a:p>
        </p:txBody>
      </p:sp>
      <p:sp>
        <p:nvSpPr>
          <p:cNvPr id="3" name="Content Placeholder 2">
            <a:extLst>
              <a:ext uri="{FF2B5EF4-FFF2-40B4-BE49-F238E27FC236}">
                <a16:creationId xmlns:a16="http://schemas.microsoft.com/office/drawing/2014/main" id="{52D5F9EC-77D3-435D-6C28-0984629AAE81}"/>
              </a:ext>
            </a:extLst>
          </p:cNvPr>
          <p:cNvSpPr>
            <a:spLocks noGrp="1"/>
          </p:cNvSpPr>
          <p:nvPr>
            <p:ph sz="quarter" idx="10"/>
          </p:nvPr>
        </p:nvSpPr>
        <p:spPr>
          <a:xfrm>
            <a:off x="539496" y="1435608"/>
            <a:ext cx="5556504" cy="4974336"/>
          </a:xfrm>
        </p:spPr>
        <p:txBody>
          <a:bodyPr>
            <a:normAutofit lnSpcReduction="10000"/>
          </a:bodyPr>
          <a:lstStyle/>
          <a:p>
            <a:r>
              <a:rPr lang="en-US" sz="1600" dirty="0"/>
              <a:t>The </a:t>
            </a:r>
            <a:r>
              <a:rPr lang="en-US" sz="1600" b="1" dirty="0" err="1">
                <a:latin typeface="Consolas" panose="020B0609020204030204" pitchFamily="49" charset="0"/>
                <a:cs typeface="Consolas" panose="020B0609020204030204" pitchFamily="49" charset="0"/>
              </a:rPr>
              <a:t>backward_prop</a:t>
            </a:r>
            <a:r>
              <a:rPr lang="en-US" sz="1600" b="1" dirty="0">
                <a:latin typeface="Consolas" panose="020B0609020204030204" pitchFamily="49" charset="0"/>
                <a:cs typeface="Consolas" panose="020B0609020204030204" pitchFamily="49" charset="0"/>
              </a:rPr>
              <a:t>() </a:t>
            </a:r>
            <a:r>
              <a:rPr lang="en-US" sz="1600" dirty="0"/>
              <a:t>function is key here, implementing the chain rule to take the error in the output node (the squared residual), and then divide it up and distribute it backward to the output and hidden weights/biases to get the slopes with respect to each weight/bias. </a:t>
            </a:r>
          </a:p>
          <a:p>
            <a:r>
              <a:rPr lang="en-US" sz="1600" dirty="0"/>
              <a:t>We then take those slopes and nudge the weights/biases in the </a:t>
            </a:r>
            <a:r>
              <a:rPr lang="en-US" sz="1600" dirty="0">
                <a:latin typeface="Consolas" panose="020B0609020204030204" pitchFamily="49" charset="0"/>
                <a:cs typeface="Consolas" panose="020B0609020204030204" pitchFamily="49" charset="0"/>
              </a:rPr>
              <a:t>for</a:t>
            </a:r>
            <a:r>
              <a:rPr lang="en-US" sz="1600" dirty="0"/>
              <a:t> loop, respectively, multiplying with the learning rate </a:t>
            </a:r>
            <a:r>
              <a:rPr lang="en-US" sz="1600" i="1" dirty="0">
                <a:latin typeface="Consolas" panose="020B0609020204030204" pitchFamily="49" charset="0"/>
                <a:cs typeface="Consolas" panose="020B0609020204030204" pitchFamily="49" charset="0"/>
              </a:rPr>
              <a:t>L </a:t>
            </a:r>
            <a:r>
              <a:rPr lang="en-US" sz="1600" dirty="0"/>
              <a:t>just like we did with linear regression.</a:t>
            </a:r>
          </a:p>
          <a:p>
            <a:r>
              <a:rPr lang="en-US" sz="1600" dirty="0"/>
              <a:t>We do some matrix-vector multiplication using </a:t>
            </a:r>
            <a:r>
              <a:rPr lang="en-US" sz="1600" i="1" dirty="0">
                <a:latin typeface="Consolas" panose="020B0609020204030204" pitchFamily="49" charset="0"/>
                <a:cs typeface="Consolas" panose="020B0609020204030204" pitchFamily="49" charset="0"/>
              </a:rPr>
              <a:t>@</a:t>
            </a:r>
            <a:r>
              <a:rPr lang="en-US" sz="1600" dirty="0"/>
              <a:t> to distribute the error backward based on the slopes, and we transpose matrices and vectors when needed so the dimensions between rows and columns match up.</a:t>
            </a:r>
          </a:p>
        </p:txBody>
      </p:sp>
      <p:sp>
        <p:nvSpPr>
          <p:cNvPr id="7" name="TextBox 6">
            <a:extLst>
              <a:ext uri="{FF2B5EF4-FFF2-40B4-BE49-F238E27FC236}">
                <a16:creationId xmlns:a16="http://schemas.microsoft.com/office/drawing/2014/main" id="{0216A1AF-0F6F-4055-3B09-DE960D9CA91D}"/>
              </a:ext>
            </a:extLst>
          </p:cNvPr>
          <p:cNvSpPr txBox="1"/>
          <p:nvPr/>
        </p:nvSpPr>
        <p:spPr>
          <a:xfrm>
            <a:off x="6953087" y="1435608"/>
            <a:ext cx="4699417" cy="5047536"/>
          </a:xfrm>
          <a:prstGeom prst="rect">
            <a:avLst/>
          </a:prstGeom>
          <a:noFill/>
        </p:spPr>
        <p:txBody>
          <a:bodyPr wrap="square">
            <a:spAutoFit/>
          </a:bodyPr>
          <a:lstStyle/>
          <a:p>
            <a:pPr algn="l"/>
            <a:r>
              <a:rPr lang="en-US" sz="1400" b="0" i="0" u="none" strike="noStrike" dirty="0">
                <a:solidFill>
                  <a:srgbClr val="008000"/>
                </a:solidFill>
                <a:effectLst/>
                <a:latin typeface="Consolas" panose="020B0609020204030204" pitchFamily="49" charset="0"/>
                <a:cs typeface="Consolas" panose="020B0609020204030204" pitchFamily="49" charset="0"/>
              </a:rPr>
              <a:t># returns slopes for weights and biases</a:t>
            </a:r>
            <a:endParaRPr lang="en-US" sz="1400" b="0" i="0" u="none" strike="noStrike" dirty="0">
              <a:solidFill>
                <a:srgbClr val="000000"/>
              </a:solidFill>
              <a:effectLst/>
              <a:latin typeface="Consolas" panose="020B0609020204030204" pitchFamily="49" charset="0"/>
              <a:cs typeface="Consolas" panose="020B0609020204030204" pitchFamily="49" charset="0"/>
            </a:endParaRPr>
          </a:p>
          <a:p>
            <a:pPr algn="l"/>
            <a:r>
              <a:rPr lang="en-US" sz="1400" b="0" i="0" u="none" strike="noStrike" dirty="0">
                <a:solidFill>
                  <a:srgbClr val="008000"/>
                </a:solidFill>
                <a:effectLst/>
                <a:latin typeface="Consolas" panose="020B0609020204030204" pitchFamily="49" charset="0"/>
                <a:cs typeface="Consolas" panose="020B0609020204030204" pitchFamily="49" charset="0"/>
              </a:rPr>
              <a:t># using chain rule</a:t>
            </a:r>
            <a:endParaRPr lang="en-US" sz="1400" b="0" i="0" u="none" strike="noStrike" dirty="0">
              <a:solidFill>
                <a:srgbClr val="000000"/>
              </a:solidFill>
              <a:effectLst/>
              <a:latin typeface="Consolas" panose="020B0609020204030204" pitchFamily="49" charset="0"/>
              <a:cs typeface="Consolas" panose="020B0609020204030204" pitchFamily="49" charset="0"/>
            </a:endParaRPr>
          </a:p>
          <a:p>
            <a:pPr algn="l"/>
            <a:r>
              <a:rPr lang="en-US" sz="1400" b="0" i="0" u="none" strike="noStrike" dirty="0">
                <a:solidFill>
                  <a:srgbClr val="0000FF"/>
                </a:solidFill>
                <a:effectLst/>
                <a:latin typeface="Consolas" panose="020B0609020204030204" pitchFamily="49" charset="0"/>
                <a:cs typeface="Consolas" panose="020B0609020204030204" pitchFamily="49" charset="0"/>
              </a:rPr>
              <a:t>def</a:t>
            </a:r>
            <a:r>
              <a:rPr lang="en-US" sz="1400" b="0" i="0" u="none" strike="noStrike" dirty="0">
                <a:solidFill>
                  <a:srgbClr val="000000"/>
                </a:solidFill>
                <a:effectLst/>
                <a:latin typeface="Consolas" panose="020B0609020204030204" pitchFamily="49" charset="0"/>
                <a:cs typeface="Consolas" panose="020B0609020204030204" pitchFamily="49" charset="0"/>
              </a:rPr>
              <a:t> </a:t>
            </a:r>
            <a:r>
              <a:rPr lang="en-US" sz="1400" b="0" i="0" u="none" strike="noStrike" dirty="0" err="1">
                <a:solidFill>
                  <a:srgbClr val="795E26"/>
                </a:solidFill>
                <a:effectLst/>
                <a:latin typeface="Consolas" panose="020B0609020204030204" pitchFamily="49" charset="0"/>
                <a:cs typeface="Consolas" panose="020B0609020204030204" pitchFamily="49" charset="0"/>
              </a:rPr>
              <a:t>backward_prop</a:t>
            </a:r>
            <a:r>
              <a:rPr lang="en-US" sz="1400" b="0" i="0" u="none" strike="noStrike" dirty="0">
                <a:solidFill>
                  <a:srgbClr val="000000"/>
                </a:solidFill>
                <a:effectLst/>
                <a:latin typeface="Consolas" panose="020B0609020204030204" pitchFamily="49" charset="0"/>
                <a:cs typeface="Consolas" panose="020B0609020204030204" pitchFamily="49" charset="0"/>
              </a:rPr>
              <a:t>(</a:t>
            </a:r>
            <a:r>
              <a:rPr lang="en-US" sz="1400" b="0" i="0" u="none" strike="noStrike" dirty="0">
                <a:solidFill>
                  <a:srgbClr val="001080"/>
                </a:solidFill>
                <a:effectLst/>
                <a:latin typeface="Consolas" panose="020B0609020204030204" pitchFamily="49" charset="0"/>
                <a:cs typeface="Consolas" panose="020B0609020204030204" pitchFamily="49" charset="0"/>
              </a:rPr>
              <a:t>Z1</a:t>
            </a:r>
            <a:r>
              <a:rPr lang="en-US" sz="1400" b="0" i="0" u="none" strike="noStrike" dirty="0">
                <a:solidFill>
                  <a:srgbClr val="000000"/>
                </a:solidFill>
                <a:effectLst/>
                <a:latin typeface="Consolas" panose="020B0609020204030204" pitchFamily="49" charset="0"/>
                <a:cs typeface="Consolas" panose="020B0609020204030204" pitchFamily="49" charset="0"/>
              </a:rPr>
              <a:t>, </a:t>
            </a:r>
            <a:r>
              <a:rPr lang="en-US" sz="1400" b="0" i="0" u="none" strike="noStrike" dirty="0">
                <a:solidFill>
                  <a:srgbClr val="001080"/>
                </a:solidFill>
                <a:effectLst/>
                <a:latin typeface="Consolas" panose="020B0609020204030204" pitchFamily="49" charset="0"/>
                <a:cs typeface="Consolas" panose="020B0609020204030204" pitchFamily="49" charset="0"/>
              </a:rPr>
              <a:t>A1</a:t>
            </a:r>
            <a:r>
              <a:rPr lang="en-US" sz="1400" b="0" i="0" u="none" strike="noStrike" dirty="0">
                <a:solidFill>
                  <a:srgbClr val="000000"/>
                </a:solidFill>
                <a:effectLst/>
                <a:latin typeface="Consolas" panose="020B0609020204030204" pitchFamily="49" charset="0"/>
                <a:cs typeface="Consolas" panose="020B0609020204030204" pitchFamily="49" charset="0"/>
              </a:rPr>
              <a:t>, </a:t>
            </a:r>
            <a:r>
              <a:rPr lang="en-US" sz="1400" b="0" i="0" u="none" strike="noStrike" dirty="0">
                <a:solidFill>
                  <a:srgbClr val="001080"/>
                </a:solidFill>
                <a:effectLst/>
                <a:latin typeface="Consolas" panose="020B0609020204030204" pitchFamily="49" charset="0"/>
                <a:cs typeface="Consolas" panose="020B0609020204030204" pitchFamily="49" charset="0"/>
              </a:rPr>
              <a:t>Z2</a:t>
            </a:r>
            <a:r>
              <a:rPr lang="en-US" sz="1400" b="0" i="0" u="none" strike="noStrike" dirty="0">
                <a:solidFill>
                  <a:srgbClr val="000000"/>
                </a:solidFill>
                <a:effectLst/>
                <a:latin typeface="Consolas" panose="020B0609020204030204" pitchFamily="49" charset="0"/>
                <a:cs typeface="Consolas" panose="020B0609020204030204" pitchFamily="49" charset="0"/>
              </a:rPr>
              <a:t>, </a:t>
            </a:r>
            <a:r>
              <a:rPr lang="en-US" sz="1400" b="0" i="0" u="none" strike="noStrike" dirty="0">
                <a:solidFill>
                  <a:srgbClr val="001080"/>
                </a:solidFill>
                <a:effectLst/>
                <a:latin typeface="Consolas" panose="020B0609020204030204" pitchFamily="49" charset="0"/>
                <a:cs typeface="Consolas" panose="020B0609020204030204" pitchFamily="49" charset="0"/>
              </a:rPr>
              <a:t>A2</a:t>
            </a:r>
            <a:r>
              <a:rPr lang="en-US" sz="1400" b="0" i="0" u="none" strike="noStrike" dirty="0">
                <a:solidFill>
                  <a:srgbClr val="000000"/>
                </a:solidFill>
                <a:effectLst/>
                <a:latin typeface="Consolas" panose="020B0609020204030204" pitchFamily="49" charset="0"/>
                <a:cs typeface="Consolas" panose="020B0609020204030204" pitchFamily="49" charset="0"/>
              </a:rPr>
              <a:t>, </a:t>
            </a:r>
            <a:r>
              <a:rPr lang="en-US" sz="1400" b="0" i="0" u="none" strike="noStrike" dirty="0">
                <a:solidFill>
                  <a:srgbClr val="001080"/>
                </a:solidFill>
                <a:effectLst/>
                <a:latin typeface="Consolas" panose="020B0609020204030204" pitchFamily="49" charset="0"/>
                <a:cs typeface="Consolas" panose="020B0609020204030204" pitchFamily="49" charset="0"/>
              </a:rPr>
              <a:t>X</a:t>
            </a:r>
            <a:r>
              <a:rPr lang="en-US" sz="1400" b="0" i="0" u="none" strike="noStrike" dirty="0">
                <a:solidFill>
                  <a:srgbClr val="000000"/>
                </a:solidFill>
                <a:effectLst/>
                <a:latin typeface="Consolas" panose="020B0609020204030204" pitchFamily="49" charset="0"/>
                <a:cs typeface="Consolas" panose="020B0609020204030204" pitchFamily="49" charset="0"/>
              </a:rPr>
              <a:t>, </a:t>
            </a:r>
            <a:r>
              <a:rPr lang="en-US" sz="1400" b="0" i="0" u="none" strike="noStrike" dirty="0">
                <a:solidFill>
                  <a:srgbClr val="001080"/>
                </a:solidFill>
                <a:effectLst/>
                <a:latin typeface="Consolas" panose="020B0609020204030204" pitchFamily="49" charset="0"/>
                <a:cs typeface="Consolas" panose="020B0609020204030204" pitchFamily="49" charset="0"/>
              </a:rPr>
              <a:t>Y</a:t>
            </a:r>
            <a:r>
              <a:rPr lang="en-US" sz="1400" b="0" i="0" u="none" strike="noStrike" dirty="0">
                <a:solidFill>
                  <a:srgbClr val="000000"/>
                </a:solidFill>
                <a:effectLst/>
                <a:latin typeface="Consolas" panose="020B0609020204030204" pitchFamily="49" charset="0"/>
                <a:cs typeface="Consolas" panose="020B0609020204030204" pitchFamily="49" charset="0"/>
              </a:rPr>
              <a:t>):</a:t>
            </a:r>
          </a:p>
          <a:p>
            <a:pPr lvl="1"/>
            <a:r>
              <a:rPr lang="en-US" sz="1400" b="0" i="0" u="none" strike="noStrike" dirty="0">
                <a:solidFill>
                  <a:srgbClr val="000000"/>
                </a:solidFill>
                <a:effectLst/>
                <a:latin typeface="Consolas" panose="020B0609020204030204" pitchFamily="49" charset="0"/>
                <a:cs typeface="Consolas" panose="020B0609020204030204" pitchFamily="49" charset="0"/>
              </a:rPr>
              <a:t>dC_dA2 = </a:t>
            </a:r>
            <a:r>
              <a:rPr lang="en-US" sz="1400" b="0" i="0" u="none" strike="noStrike" dirty="0">
                <a:solidFill>
                  <a:srgbClr val="09885A"/>
                </a:solidFill>
                <a:effectLst/>
                <a:latin typeface="Consolas" panose="020B0609020204030204" pitchFamily="49" charset="0"/>
                <a:cs typeface="Consolas" panose="020B0609020204030204" pitchFamily="49" charset="0"/>
              </a:rPr>
              <a:t>2</a:t>
            </a:r>
            <a:r>
              <a:rPr lang="en-US" sz="1400" b="0" i="0" u="none" strike="noStrike" dirty="0">
                <a:solidFill>
                  <a:srgbClr val="000000"/>
                </a:solidFill>
                <a:effectLst/>
                <a:latin typeface="Consolas" panose="020B0609020204030204" pitchFamily="49" charset="0"/>
                <a:cs typeface="Consolas" panose="020B0609020204030204" pitchFamily="49" charset="0"/>
              </a:rPr>
              <a:t> * A2 - </a:t>
            </a:r>
            <a:r>
              <a:rPr lang="en-US" sz="1400" b="0" i="0" u="none" strike="noStrike" dirty="0">
                <a:solidFill>
                  <a:srgbClr val="09885A"/>
                </a:solidFill>
                <a:effectLst/>
                <a:latin typeface="Consolas" panose="020B0609020204030204" pitchFamily="49" charset="0"/>
                <a:cs typeface="Consolas" panose="020B0609020204030204" pitchFamily="49" charset="0"/>
              </a:rPr>
              <a:t>2</a:t>
            </a:r>
            <a:r>
              <a:rPr lang="en-US" sz="1400" b="0" i="0" u="none" strike="noStrike" dirty="0">
                <a:solidFill>
                  <a:srgbClr val="000000"/>
                </a:solidFill>
                <a:effectLst/>
                <a:latin typeface="Consolas" panose="020B0609020204030204" pitchFamily="49" charset="0"/>
                <a:cs typeface="Consolas" panose="020B0609020204030204" pitchFamily="49" charset="0"/>
              </a:rPr>
              <a:t> * Y</a:t>
            </a:r>
          </a:p>
          <a:p>
            <a:pPr lvl="1"/>
            <a:r>
              <a:rPr lang="en-US" sz="1400" b="0" i="0" u="none" strike="noStrike" dirty="0">
                <a:solidFill>
                  <a:srgbClr val="000000"/>
                </a:solidFill>
                <a:effectLst/>
                <a:latin typeface="Consolas" panose="020B0609020204030204" pitchFamily="49" charset="0"/>
                <a:cs typeface="Consolas" panose="020B0609020204030204" pitchFamily="49" charset="0"/>
              </a:rPr>
              <a:t>dA2_dZ2 = </a:t>
            </a:r>
            <a:r>
              <a:rPr lang="en-US" sz="1400" b="0" i="0" u="none" strike="noStrike" dirty="0" err="1">
                <a:solidFill>
                  <a:srgbClr val="000000"/>
                </a:solidFill>
                <a:effectLst/>
                <a:latin typeface="Consolas" panose="020B0609020204030204" pitchFamily="49" charset="0"/>
                <a:cs typeface="Consolas" panose="020B0609020204030204" pitchFamily="49" charset="0"/>
              </a:rPr>
              <a:t>d_logistic</a:t>
            </a:r>
            <a:r>
              <a:rPr lang="en-US" sz="1400" b="0" i="0" u="none" strike="noStrike" dirty="0">
                <a:solidFill>
                  <a:srgbClr val="000000"/>
                </a:solidFill>
                <a:effectLst/>
                <a:latin typeface="Consolas" panose="020B0609020204030204" pitchFamily="49" charset="0"/>
                <a:cs typeface="Consolas" panose="020B0609020204030204" pitchFamily="49" charset="0"/>
              </a:rPr>
              <a:t>(Z2)</a:t>
            </a:r>
          </a:p>
          <a:p>
            <a:pPr lvl="1"/>
            <a:r>
              <a:rPr lang="en-US" sz="1400" b="0" i="0" u="none" strike="noStrike" dirty="0">
                <a:solidFill>
                  <a:srgbClr val="000000"/>
                </a:solidFill>
                <a:effectLst/>
                <a:latin typeface="Consolas" panose="020B0609020204030204" pitchFamily="49" charset="0"/>
                <a:cs typeface="Consolas" panose="020B0609020204030204" pitchFamily="49" charset="0"/>
              </a:rPr>
              <a:t>dZ2_dA1 = </a:t>
            </a:r>
            <a:r>
              <a:rPr lang="en-US" sz="1400" b="0" i="0" u="none" strike="noStrike" dirty="0" err="1">
                <a:solidFill>
                  <a:srgbClr val="000000"/>
                </a:solidFill>
                <a:effectLst/>
                <a:latin typeface="Consolas" panose="020B0609020204030204" pitchFamily="49" charset="0"/>
                <a:cs typeface="Consolas" panose="020B0609020204030204" pitchFamily="49" charset="0"/>
              </a:rPr>
              <a:t>w_output</a:t>
            </a:r>
            <a:endParaRPr lang="en-US" sz="1400" b="0" i="0" u="none" strike="noStrike" dirty="0">
              <a:solidFill>
                <a:srgbClr val="000000"/>
              </a:solidFill>
              <a:effectLst/>
              <a:latin typeface="Consolas" panose="020B0609020204030204" pitchFamily="49" charset="0"/>
              <a:cs typeface="Consolas" panose="020B0609020204030204" pitchFamily="49" charset="0"/>
            </a:endParaRPr>
          </a:p>
          <a:p>
            <a:pPr lvl="1"/>
            <a:r>
              <a:rPr lang="en-US" sz="1400" b="0" i="0" u="none" strike="noStrike" dirty="0">
                <a:solidFill>
                  <a:srgbClr val="000000"/>
                </a:solidFill>
                <a:effectLst/>
                <a:latin typeface="Consolas" panose="020B0609020204030204" pitchFamily="49" charset="0"/>
                <a:cs typeface="Consolas" panose="020B0609020204030204" pitchFamily="49" charset="0"/>
              </a:rPr>
              <a:t>dZ2_dW2 = A1</a:t>
            </a:r>
          </a:p>
          <a:p>
            <a:pPr lvl="1"/>
            <a:r>
              <a:rPr lang="en-US" sz="1400" b="0" i="0" u="none" strike="noStrike" dirty="0">
                <a:solidFill>
                  <a:srgbClr val="000000"/>
                </a:solidFill>
                <a:effectLst/>
                <a:latin typeface="Consolas" panose="020B0609020204030204" pitchFamily="49" charset="0"/>
                <a:cs typeface="Consolas" panose="020B0609020204030204" pitchFamily="49" charset="0"/>
              </a:rPr>
              <a:t>dZ2_dB2 = </a:t>
            </a:r>
            <a:r>
              <a:rPr lang="en-US" sz="1400" b="0" i="0" u="none" strike="noStrike" dirty="0">
                <a:solidFill>
                  <a:srgbClr val="09885A"/>
                </a:solidFill>
                <a:effectLst/>
                <a:latin typeface="Consolas" panose="020B0609020204030204" pitchFamily="49" charset="0"/>
                <a:cs typeface="Consolas" panose="020B0609020204030204" pitchFamily="49" charset="0"/>
              </a:rPr>
              <a:t>1</a:t>
            </a:r>
            <a:endParaRPr lang="en-US" sz="1400" b="0" i="0" u="none" strike="noStrike" dirty="0">
              <a:solidFill>
                <a:srgbClr val="000000"/>
              </a:solidFill>
              <a:effectLst/>
              <a:latin typeface="Consolas" panose="020B0609020204030204" pitchFamily="49" charset="0"/>
              <a:cs typeface="Consolas" panose="020B0609020204030204" pitchFamily="49" charset="0"/>
            </a:endParaRPr>
          </a:p>
          <a:p>
            <a:pPr lvl="1"/>
            <a:r>
              <a:rPr lang="en-US" sz="1400" b="0" i="0" u="none" strike="noStrike" dirty="0">
                <a:solidFill>
                  <a:srgbClr val="000000"/>
                </a:solidFill>
                <a:effectLst/>
                <a:latin typeface="Consolas" panose="020B0609020204030204" pitchFamily="49" charset="0"/>
                <a:cs typeface="Consolas" panose="020B0609020204030204" pitchFamily="49" charset="0"/>
              </a:rPr>
              <a:t>dA1_dZ1 = </a:t>
            </a:r>
            <a:r>
              <a:rPr lang="en-US" sz="1400" b="0" i="0" u="none" strike="noStrike" dirty="0" err="1">
                <a:solidFill>
                  <a:srgbClr val="000000"/>
                </a:solidFill>
                <a:effectLst/>
                <a:latin typeface="Consolas" panose="020B0609020204030204" pitchFamily="49" charset="0"/>
                <a:cs typeface="Consolas" panose="020B0609020204030204" pitchFamily="49" charset="0"/>
              </a:rPr>
              <a:t>d_relu</a:t>
            </a:r>
            <a:r>
              <a:rPr lang="en-US" sz="1400" b="0" i="0" u="none" strike="noStrike" dirty="0">
                <a:solidFill>
                  <a:srgbClr val="000000"/>
                </a:solidFill>
                <a:effectLst/>
                <a:latin typeface="Consolas" panose="020B0609020204030204" pitchFamily="49" charset="0"/>
                <a:cs typeface="Consolas" panose="020B0609020204030204" pitchFamily="49" charset="0"/>
              </a:rPr>
              <a:t>(Z1)</a:t>
            </a:r>
          </a:p>
          <a:p>
            <a:pPr lvl="1"/>
            <a:r>
              <a:rPr lang="en-US" sz="1400" b="0" i="0" u="none" strike="noStrike" dirty="0">
                <a:solidFill>
                  <a:srgbClr val="000000"/>
                </a:solidFill>
                <a:effectLst/>
                <a:latin typeface="Consolas" panose="020B0609020204030204" pitchFamily="49" charset="0"/>
                <a:cs typeface="Consolas" panose="020B0609020204030204" pitchFamily="49" charset="0"/>
              </a:rPr>
              <a:t>dZ1_dW1 = X</a:t>
            </a:r>
          </a:p>
          <a:p>
            <a:pPr lvl="1"/>
            <a:r>
              <a:rPr lang="en-US" sz="1400" b="0" i="0" u="none" strike="noStrike" dirty="0">
                <a:solidFill>
                  <a:srgbClr val="000000"/>
                </a:solidFill>
                <a:effectLst/>
                <a:latin typeface="Consolas" panose="020B0609020204030204" pitchFamily="49" charset="0"/>
                <a:cs typeface="Consolas" panose="020B0609020204030204" pitchFamily="49" charset="0"/>
              </a:rPr>
              <a:t>dZ1_dB1 = </a:t>
            </a:r>
            <a:r>
              <a:rPr lang="en-US" sz="1400" b="0" i="0" u="none" strike="noStrike" dirty="0">
                <a:solidFill>
                  <a:srgbClr val="09885A"/>
                </a:solidFill>
                <a:effectLst/>
                <a:latin typeface="Consolas" panose="020B0609020204030204" pitchFamily="49" charset="0"/>
                <a:cs typeface="Consolas" panose="020B0609020204030204" pitchFamily="49" charset="0"/>
              </a:rPr>
              <a:t>1</a:t>
            </a:r>
            <a:endParaRPr lang="en-US" sz="1400" b="0" i="0" u="none" strike="noStrike" dirty="0">
              <a:solidFill>
                <a:srgbClr val="000000"/>
              </a:solidFill>
              <a:effectLst/>
              <a:latin typeface="Consolas" panose="020B0609020204030204" pitchFamily="49" charset="0"/>
              <a:cs typeface="Consolas" panose="020B0609020204030204" pitchFamily="49" charset="0"/>
            </a:endParaRPr>
          </a:p>
          <a:p>
            <a:pPr lvl="1"/>
            <a:br>
              <a:rPr lang="en-US" sz="1400" b="0" i="0" u="none" strike="noStrike" dirty="0">
                <a:solidFill>
                  <a:srgbClr val="000000"/>
                </a:solidFill>
                <a:effectLst/>
                <a:latin typeface="Consolas" panose="020B0609020204030204" pitchFamily="49" charset="0"/>
                <a:cs typeface="Consolas" panose="020B0609020204030204" pitchFamily="49" charset="0"/>
              </a:rPr>
            </a:br>
            <a:r>
              <a:rPr lang="en-US" sz="1400" b="0" i="0" u="none" strike="noStrike" dirty="0">
                <a:solidFill>
                  <a:srgbClr val="000000"/>
                </a:solidFill>
                <a:effectLst/>
                <a:latin typeface="Consolas" panose="020B0609020204030204" pitchFamily="49" charset="0"/>
                <a:cs typeface="Consolas" panose="020B0609020204030204" pitchFamily="49" charset="0"/>
              </a:rPr>
              <a:t>dC_dW2 = dC_dA2 @ dA2_dZ2 @ dZ2_dW2.T</a:t>
            </a:r>
          </a:p>
          <a:p>
            <a:pPr lvl="1"/>
            <a:br>
              <a:rPr lang="en-US" sz="1400" b="0" i="0" u="none" strike="noStrike" dirty="0">
                <a:solidFill>
                  <a:srgbClr val="000000"/>
                </a:solidFill>
                <a:effectLst/>
                <a:latin typeface="Consolas" panose="020B0609020204030204" pitchFamily="49" charset="0"/>
                <a:cs typeface="Consolas" panose="020B0609020204030204" pitchFamily="49" charset="0"/>
              </a:rPr>
            </a:br>
            <a:r>
              <a:rPr lang="en-US" sz="1400" b="0" i="0" u="none" strike="noStrike" dirty="0">
                <a:solidFill>
                  <a:srgbClr val="000000"/>
                </a:solidFill>
                <a:effectLst/>
                <a:latin typeface="Consolas" panose="020B0609020204030204" pitchFamily="49" charset="0"/>
                <a:cs typeface="Consolas" panose="020B0609020204030204" pitchFamily="49" charset="0"/>
              </a:rPr>
              <a:t>dC_dB2 = dC_dA2 @ dA2_dZ2 * dZ2_dB2</a:t>
            </a:r>
          </a:p>
          <a:p>
            <a:pPr lvl="1"/>
            <a:br>
              <a:rPr lang="en-US" sz="1400" b="0" i="0" u="none" strike="noStrike" dirty="0">
                <a:solidFill>
                  <a:srgbClr val="000000"/>
                </a:solidFill>
                <a:effectLst/>
                <a:latin typeface="Consolas" panose="020B0609020204030204" pitchFamily="49" charset="0"/>
                <a:cs typeface="Consolas" panose="020B0609020204030204" pitchFamily="49" charset="0"/>
              </a:rPr>
            </a:br>
            <a:r>
              <a:rPr lang="en-US" sz="1400" b="0" i="0" u="none" strike="noStrike" dirty="0">
                <a:solidFill>
                  <a:srgbClr val="000000"/>
                </a:solidFill>
                <a:effectLst/>
                <a:latin typeface="Consolas" panose="020B0609020204030204" pitchFamily="49" charset="0"/>
                <a:cs typeface="Consolas" panose="020B0609020204030204" pitchFamily="49" charset="0"/>
              </a:rPr>
              <a:t>dC_dA1 = dC_dA2 @ dA2_dZ2 @ dZ2_dA1</a:t>
            </a:r>
          </a:p>
          <a:p>
            <a:pPr lvl="1"/>
            <a:br>
              <a:rPr lang="en-US" sz="1400" b="0" i="0" u="none" strike="noStrike" dirty="0">
                <a:solidFill>
                  <a:srgbClr val="000000"/>
                </a:solidFill>
                <a:effectLst/>
                <a:latin typeface="Consolas" panose="020B0609020204030204" pitchFamily="49" charset="0"/>
                <a:cs typeface="Consolas" panose="020B0609020204030204" pitchFamily="49" charset="0"/>
              </a:rPr>
            </a:br>
            <a:r>
              <a:rPr lang="en-US" sz="1400" b="0" i="0" u="none" strike="noStrike" dirty="0">
                <a:solidFill>
                  <a:srgbClr val="000000"/>
                </a:solidFill>
                <a:effectLst/>
                <a:latin typeface="Consolas" panose="020B0609020204030204" pitchFamily="49" charset="0"/>
                <a:cs typeface="Consolas" panose="020B0609020204030204" pitchFamily="49" charset="0"/>
              </a:rPr>
              <a:t>dC_dW1 = dC_dA1 @ dA1_dZ1 @ dZ1_dW1.T</a:t>
            </a:r>
          </a:p>
          <a:p>
            <a:pPr lvl="1"/>
            <a:br>
              <a:rPr lang="en-US" sz="1400" b="0" i="0" u="none" strike="noStrike" dirty="0">
                <a:solidFill>
                  <a:srgbClr val="000000"/>
                </a:solidFill>
                <a:effectLst/>
                <a:latin typeface="Consolas" panose="020B0609020204030204" pitchFamily="49" charset="0"/>
                <a:cs typeface="Consolas" panose="020B0609020204030204" pitchFamily="49" charset="0"/>
              </a:rPr>
            </a:br>
            <a:r>
              <a:rPr lang="en-US" sz="1400" b="0" i="0" u="none" strike="noStrike" dirty="0">
                <a:solidFill>
                  <a:srgbClr val="000000"/>
                </a:solidFill>
                <a:effectLst/>
                <a:latin typeface="Consolas" panose="020B0609020204030204" pitchFamily="49" charset="0"/>
                <a:cs typeface="Consolas" panose="020B0609020204030204" pitchFamily="49" charset="0"/>
              </a:rPr>
              <a:t>dC_dB1 = dC_dA1 @ dA1_dZ1 * dZ1_dB1</a:t>
            </a:r>
          </a:p>
          <a:p>
            <a:pPr algn="l"/>
            <a:br>
              <a:rPr lang="en-US" sz="1400" b="0" i="0" u="none" strike="noStrike" dirty="0">
                <a:solidFill>
                  <a:srgbClr val="000000"/>
                </a:solidFill>
                <a:effectLst/>
                <a:latin typeface="Consolas" panose="020B0609020204030204" pitchFamily="49" charset="0"/>
                <a:cs typeface="Consolas" panose="020B0609020204030204" pitchFamily="49" charset="0"/>
              </a:rPr>
            </a:br>
            <a:r>
              <a:rPr lang="en-US" sz="1400" b="0" i="0" u="none" strike="noStrike" dirty="0">
                <a:solidFill>
                  <a:srgbClr val="AF00DB"/>
                </a:solidFill>
                <a:effectLst/>
                <a:latin typeface="Consolas" panose="020B0609020204030204" pitchFamily="49" charset="0"/>
                <a:cs typeface="Consolas" panose="020B0609020204030204" pitchFamily="49" charset="0"/>
              </a:rPr>
              <a:t>return</a:t>
            </a:r>
            <a:r>
              <a:rPr lang="en-US" sz="1400" b="0" i="0" u="none" strike="noStrike" dirty="0">
                <a:solidFill>
                  <a:srgbClr val="000000"/>
                </a:solidFill>
                <a:effectLst/>
                <a:latin typeface="Consolas" panose="020B0609020204030204" pitchFamily="49" charset="0"/>
                <a:cs typeface="Consolas" panose="020B0609020204030204" pitchFamily="49" charset="0"/>
              </a:rPr>
              <a:t> dC_dW1, dC_dB1, dC_dW2, dC_dB2</a:t>
            </a:r>
          </a:p>
        </p:txBody>
      </p:sp>
    </p:spTree>
    <p:extLst>
      <p:ext uri="{BB962C8B-B14F-4D97-AF65-F5344CB8AC3E}">
        <p14:creationId xmlns:p14="http://schemas.microsoft.com/office/powerpoint/2010/main" val="17771316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EXERCISE 4</a:t>
            </a:r>
          </a:p>
        </p:txBody>
      </p:sp>
    </p:spTree>
    <p:extLst>
      <p:ext uri="{BB962C8B-B14F-4D97-AF65-F5344CB8AC3E}">
        <p14:creationId xmlns:p14="http://schemas.microsoft.com/office/powerpoint/2010/main" val="35911659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D17949-0BEF-4CD7-B799-AEB4CCD42E99}"/>
              </a:ext>
            </a:extLst>
          </p:cNvPr>
          <p:cNvSpPr>
            <a:spLocks noGrp="1"/>
          </p:cNvSpPr>
          <p:nvPr>
            <p:ph type="title"/>
          </p:nvPr>
        </p:nvSpPr>
        <p:spPr/>
        <p:txBody>
          <a:bodyPr/>
          <a:lstStyle/>
          <a:p>
            <a:r>
              <a:rPr lang="en-US" dirty="0"/>
              <a:t>Derivatives – Using </a:t>
            </a:r>
            <a:r>
              <a:rPr lang="en-US" dirty="0" err="1"/>
              <a:t>SymPy</a:t>
            </a:r>
            <a:endParaRPr lang="en-US" dirty="0"/>
          </a:p>
        </p:txBody>
      </p:sp>
      <p:sp>
        <p:nvSpPr>
          <p:cNvPr id="5" name="Rectangle 2">
            <a:extLst>
              <a:ext uri="{FF2B5EF4-FFF2-40B4-BE49-F238E27FC236}">
                <a16:creationId xmlns:a16="http://schemas.microsoft.com/office/drawing/2014/main" id="{1EA40F1E-F65E-4AFB-9D99-537DB563C8A2}"/>
              </a:ext>
            </a:extLst>
          </p:cNvPr>
          <p:cNvSpPr>
            <a:spLocks noChangeArrowheads="1"/>
          </p:cNvSpPr>
          <p:nvPr/>
        </p:nvSpPr>
        <p:spPr bwMode="auto">
          <a:xfrm>
            <a:off x="5212579" y="3429000"/>
            <a:ext cx="3335345"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rgbClr val="8C8C8C"/>
                </a:solidFill>
                <a:effectLst/>
                <a:latin typeface="JetBrains Mono"/>
              </a:rPr>
              <a:t># Using Plain Python</a:t>
            </a:r>
            <a:br>
              <a:rPr kumimoji="0" lang="en-US" altLang="en-US" b="0" i="1" u="none" strike="noStrike" cap="none" normalizeH="0" baseline="0" dirty="0">
                <a:ln>
                  <a:noFill/>
                </a:ln>
                <a:solidFill>
                  <a:srgbClr val="8C8C8C"/>
                </a:solidFill>
                <a:effectLst/>
                <a:latin typeface="JetBrains Mono"/>
              </a:rPr>
            </a:br>
            <a:r>
              <a:rPr kumimoji="0" lang="en-US" altLang="en-US" b="0" i="0" u="none" strike="noStrike" cap="none" normalizeH="0" baseline="0" dirty="0">
                <a:ln>
                  <a:noFill/>
                </a:ln>
                <a:solidFill>
                  <a:srgbClr val="0033B3"/>
                </a:solidFill>
                <a:effectLst/>
                <a:latin typeface="JetBrains Mono"/>
              </a:rPr>
              <a:t>def </a:t>
            </a:r>
            <a:r>
              <a:rPr kumimoji="0" lang="en-US" altLang="en-US" b="0" i="0" u="none" strike="noStrike" cap="none" normalizeH="0" baseline="0" dirty="0">
                <a:ln>
                  <a:noFill/>
                </a:ln>
                <a:solidFill>
                  <a:srgbClr val="000000"/>
                </a:solidFill>
                <a:effectLst/>
                <a:latin typeface="JetBrains Mono"/>
              </a:rPr>
              <a:t>f</a:t>
            </a:r>
            <a:r>
              <a:rPr kumimoji="0" lang="en-US" altLang="en-US" b="0" i="0" u="none" strike="noStrike" cap="none" normalizeH="0" baseline="0" dirty="0">
                <a:ln>
                  <a:noFill/>
                </a:ln>
                <a:solidFill>
                  <a:srgbClr val="080808"/>
                </a:solidFill>
                <a:effectLst/>
                <a:latin typeface="JetBrains Mono"/>
              </a:rPr>
              <a:t>(x):</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return </a:t>
            </a:r>
            <a:r>
              <a:rPr kumimoji="0" lang="en-US" altLang="en-US" b="0" i="0" u="none" strike="noStrike" cap="none" normalizeH="0" baseline="0" dirty="0">
                <a:ln>
                  <a:noFill/>
                </a:ln>
                <a:solidFill>
                  <a:srgbClr val="080808"/>
                </a:solidFill>
                <a:effectLst/>
                <a:latin typeface="JetBrains Mono"/>
              </a:rPr>
              <a:t>x ** </a:t>
            </a:r>
            <a:r>
              <a:rPr kumimoji="0" lang="en-US" altLang="en-US" b="0" i="0" u="none" strike="noStrike" cap="none" normalizeH="0" baseline="0" dirty="0">
                <a:ln>
                  <a:noFill/>
                </a:ln>
                <a:solidFill>
                  <a:srgbClr val="1750EB"/>
                </a:solidFill>
                <a:effectLst/>
                <a:latin typeface="JetBrains Mono"/>
              </a:rPr>
              <a:t>2</a:t>
            </a:r>
            <a:br>
              <a:rPr kumimoji="0" lang="en-US" altLang="en-US" b="0" i="0" u="none" strike="noStrike" cap="none" normalizeH="0" baseline="0" dirty="0">
                <a:ln>
                  <a:noFill/>
                </a:ln>
                <a:solidFill>
                  <a:srgbClr val="1750EB"/>
                </a:solidFill>
                <a:effectLst/>
                <a:latin typeface="JetBrains Mono"/>
              </a:rPr>
            </a:br>
            <a:br>
              <a:rPr kumimoji="0" lang="en-US" altLang="en-US" b="0" i="0" u="none" strike="noStrike" cap="none" normalizeH="0" baseline="0" dirty="0">
                <a:ln>
                  <a:noFill/>
                </a:ln>
                <a:solidFill>
                  <a:srgbClr val="1750EB"/>
                </a:solidFill>
                <a:effectLst/>
                <a:latin typeface="JetBrains Mono"/>
              </a:rPr>
            </a:br>
            <a:r>
              <a:rPr kumimoji="0" lang="en-US" altLang="en-US" b="0" i="0" u="none" strike="noStrike" cap="none" normalizeH="0" baseline="0" dirty="0">
                <a:ln>
                  <a:noFill/>
                </a:ln>
                <a:solidFill>
                  <a:srgbClr val="0033B3"/>
                </a:solidFill>
                <a:effectLst/>
                <a:latin typeface="JetBrains Mono"/>
              </a:rPr>
              <a:t>def </a:t>
            </a:r>
            <a:r>
              <a:rPr kumimoji="0" lang="en-US" altLang="en-US" b="0" i="0" u="none" strike="noStrike" cap="none" normalizeH="0" baseline="0" dirty="0" err="1">
                <a:ln>
                  <a:noFill/>
                </a:ln>
                <a:solidFill>
                  <a:srgbClr val="000000"/>
                </a:solidFill>
                <a:effectLst/>
                <a:latin typeface="JetBrains Mono"/>
              </a:rPr>
              <a:t>dx_f</a:t>
            </a:r>
            <a:r>
              <a:rPr kumimoji="0" lang="en-US" altLang="en-US" b="0" i="0" u="none" strike="noStrike" cap="none" normalizeH="0" baseline="0" dirty="0">
                <a:ln>
                  <a:noFill/>
                </a:ln>
                <a:solidFill>
                  <a:srgbClr val="080808"/>
                </a:solidFill>
                <a:effectLst/>
                <a:latin typeface="JetBrains Mono"/>
              </a:rPr>
              <a:t>(x):</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return </a:t>
            </a:r>
            <a:r>
              <a:rPr kumimoji="0" lang="en-US" altLang="en-US" b="0" i="0" u="none" strike="noStrike" cap="none" normalizeH="0" baseline="0" dirty="0">
                <a:ln>
                  <a:noFill/>
                </a:ln>
                <a:solidFill>
                  <a:srgbClr val="1750EB"/>
                </a:solidFill>
                <a:effectLst/>
                <a:latin typeface="JetBrains Mono"/>
              </a:rPr>
              <a:t>2 </a:t>
            </a:r>
            <a:r>
              <a:rPr kumimoji="0" lang="en-US" altLang="en-US" b="0" i="0" u="none" strike="noStrike" cap="none" normalizeH="0" baseline="0" dirty="0">
                <a:ln>
                  <a:noFill/>
                </a:ln>
                <a:solidFill>
                  <a:srgbClr val="080808"/>
                </a:solidFill>
                <a:effectLst/>
                <a:latin typeface="JetBrains Mono"/>
              </a:rPr>
              <a:t>* x</a:t>
            </a:r>
            <a:br>
              <a:rPr kumimoji="0" lang="en-US" altLang="en-US" b="0" i="0" u="none" strike="noStrike" cap="none" normalizeH="0" baseline="0" dirty="0">
                <a:ln>
                  <a:noFill/>
                </a:ln>
                <a:solidFill>
                  <a:srgbClr val="080808"/>
                </a:solidFill>
                <a:effectLst/>
                <a:latin typeface="JetBrains Mono"/>
              </a:rPr>
            </a:b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slope_at_2 = </a:t>
            </a:r>
            <a:r>
              <a:rPr kumimoji="0" lang="en-US" altLang="en-US" b="0" i="0" u="none" strike="noStrike" cap="none" normalizeH="0" baseline="0" dirty="0" err="1">
                <a:ln>
                  <a:noFill/>
                </a:ln>
                <a:solidFill>
                  <a:srgbClr val="080808"/>
                </a:solidFill>
                <a:effectLst/>
                <a:latin typeface="JetBrains Mono"/>
              </a:rPr>
              <a:t>dx_f</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1750EB"/>
                </a:solidFill>
                <a:effectLst/>
                <a:latin typeface="JetBrains Mono"/>
              </a:rPr>
              <a:t>2.0</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00080"/>
                </a:solidFill>
                <a:effectLst/>
                <a:latin typeface="JetBrains Mono"/>
              </a:rPr>
              <a:t>print</a:t>
            </a:r>
            <a:r>
              <a:rPr kumimoji="0" lang="en-US" altLang="en-US" b="0" i="0" u="none" strike="noStrike" cap="none" normalizeH="0" baseline="0" dirty="0">
                <a:ln>
                  <a:noFill/>
                </a:ln>
                <a:solidFill>
                  <a:srgbClr val="080808"/>
                </a:solidFill>
                <a:effectLst/>
                <a:latin typeface="JetBrains Mono"/>
              </a:rPr>
              <a:t>(slope_at_2)  </a:t>
            </a:r>
            <a:r>
              <a:rPr kumimoji="0" lang="en-US" altLang="en-US" b="0" i="1" u="none" strike="noStrike" cap="none" normalizeH="0" baseline="0" dirty="0">
                <a:ln>
                  <a:noFill/>
                </a:ln>
                <a:solidFill>
                  <a:srgbClr val="8C8C8C"/>
                </a:solidFill>
                <a:effectLst/>
                <a:latin typeface="JetBrains Mono"/>
              </a:rPr>
              <a:t># prints 4.0</a:t>
            </a:r>
            <a:endParaRPr kumimoji="0" lang="en-US" altLang="en-US"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6D72F357-1BB9-4D75-B3DA-4EDCBE2D064C}"/>
                  </a:ext>
                </a:extLst>
              </p:cNvPr>
              <p:cNvSpPr>
                <a:spLocks noGrp="1"/>
              </p:cNvSpPr>
              <p:nvPr>
                <p:ph sz="half" idx="2"/>
              </p:nvPr>
            </p:nvSpPr>
            <p:spPr>
              <a:xfrm>
                <a:off x="541612" y="1431014"/>
                <a:ext cx="5443085" cy="4978930"/>
              </a:xfrm>
            </p:spPr>
            <p:txBody>
              <a:bodyPr>
                <a:normAutofit/>
              </a:bodyPr>
              <a:lstStyle/>
              <a:p>
                <a:pPr marL="0" indent="0">
                  <a:lnSpc>
                    <a:spcPct val="100000"/>
                  </a:lnSpc>
                  <a:buNone/>
                </a:pPr>
                <a:r>
                  <a:rPr lang="en-US" dirty="0"/>
                  <a:t>We can now take this derivative function back in Python and calculate the slope for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=2</m:t>
                    </m:r>
                    <m:r>
                      <a:rPr lang="en-US" b="0" i="0" dirty="0" smtClean="0">
                        <a:latin typeface="Cambria Math" panose="02040503050406030204" pitchFamily="18" charset="0"/>
                      </a:rPr>
                      <m:t>.</m:t>
                    </m:r>
                  </m:oMath>
                </a14:m>
                <a:endParaRPr lang="en-US" b="0" dirty="0"/>
              </a:p>
              <a:p>
                <a:pPr marL="0" indent="0">
                  <a:lnSpc>
                    <a:spcPct val="100000"/>
                  </a:lnSpc>
                  <a:buNone/>
                </a:pPr>
                <a:r>
                  <a:rPr lang="en-US" dirty="0"/>
                  <a:t>Implementing this function as </a:t>
                </a:r>
                <a:r>
                  <a:rPr lang="en-US" dirty="0" err="1">
                    <a:latin typeface="Consolas" panose="020B0609020204030204" pitchFamily="49" charset="0"/>
                  </a:rPr>
                  <a:t>dx_f</a:t>
                </a:r>
                <a:r>
                  <a:rPr lang="en-US" dirty="0">
                    <a:latin typeface="Consolas" panose="020B0609020204030204" pitchFamily="49" charset="0"/>
                  </a:rPr>
                  <a:t>() </a:t>
                </a:r>
                <a:r>
                  <a:rPr lang="en-US" dirty="0"/>
                  <a:t>to the right, we can now calculate the slope for any x-value. </a:t>
                </a:r>
              </a:p>
              <a:p>
                <a:pPr marL="0" indent="0">
                  <a:lnSpc>
                    <a:spcPct val="100000"/>
                  </a:lnSpc>
                  <a:buNone/>
                </a:pPr>
                <a:r>
                  <a:rPr lang="en-US" dirty="0"/>
                  <a:t>For </a:t>
                </a:r>
                <a14:m>
                  <m:oMath xmlns:m="http://schemas.openxmlformats.org/officeDocument/2006/math">
                    <m:r>
                      <a:rPr lang="en-US" i="1" dirty="0" smtClean="0">
                        <a:latin typeface="Cambria Math" panose="02040503050406030204" pitchFamily="18" charset="0"/>
                      </a:rPr>
                      <m:t>𝑥</m:t>
                    </m:r>
                    <m:r>
                      <a:rPr lang="en-US" i="1" dirty="0">
                        <a:latin typeface="Cambria Math" panose="02040503050406030204" pitchFamily="18" charset="0"/>
                      </a:rPr>
                      <m:t> </m:t>
                    </m:r>
                    <m:r>
                      <a:rPr lang="en-US" i="1" dirty="0" smtClean="0">
                        <a:latin typeface="Cambria Math" panose="02040503050406030204" pitchFamily="18" charset="0"/>
                      </a:rPr>
                      <m:t>= 2</m:t>
                    </m:r>
                  </m:oMath>
                </a14:m>
                <a:r>
                  <a:rPr lang="en-US" dirty="0"/>
                  <a:t>, we see the slope is 4. </a:t>
                </a:r>
              </a:p>
              <a:p>
                <a:pPr marL="0" indent="0">
                  <a:lnSpc>
                    <a:spcPct val="150000"/>
                  </a:lnSpc>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𝑓</m:t>
                      </m:r>
                      <m:d>
                        <m:dPr>
                          <m:ctrlPr>
                            <a:rPr lang="en-US" i="1" dirty="0">
                              <a:solidFill>
                                <a:srgbClr val="836967"/>
                              </a:solidFill>
                              <a:latin typeface="Cambria Math" panose="02040503050406030204" pitchFamily="18" charset="0"/>
                            </a:rPr>
                          </m:ctrlPr>
                        </m:dPr>
                        <m:e>
                          <m:r>
                            <a:rPr lang="en-US" i="1" dirty="0">
                              <a:latin typeface="Cambria Math" panose="02040503050406030204" pitchFamily="18" charset="0"/>
                            </a:rPr>
                            <m:t>𝑥</m:t>
                          </m:r>
                        </m:e>
                      </m:d>
                      <m:r>
                        <a:rPr lang="en-US" i="0" dirty="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2</m:t>
                          </m:r>
                        </m:sup>
                      </m:sSup>
                    </m:oMath>
                  </m:oMathPara>
                </a14:m>
                <a:endParaRPr lang="en-US" dirty="0"/>
              </a:p>
              <a:p>
                <a:pPr marL="0" indent="0">
                  <a:lnSpc>
                    <a:spcPct val="150000"/>
                  </a:lnSpc>
                  <a:buNone/>
                </a:pPr>
                <a14:m>
                  <m:oMathPara xmlns:m="http://schemas.openxmlformats.org/officeDocument/2006/math">
                    <m:oMathParaPr>
                      <m:jc m:val="centerGroup"/>
                    </m:oMathParaPr>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𝑥</m:t>
                          </m:r>
                        </m:den>
                      </m:f>
                      <m:r>
                        <a:rPr lang="en-US" i="1" dirty="0">
                          <a:latin typeface="Cambria Math" panose="02040503050406030204" pitchFamily="18" charset="0"/>
                        </a:rPr>
                        <m:t>𝑓</m:t>
                      </m:r>
                      <m:d>
                        <m:dPr>
                          <m:ctrlPr>
                            <a:rPr lang="en-US" i="1" dirty="0">
                              <a:solidFill>
                                <a:srgbClr val="836967"/>
                              </a:solidFill>
                              <a:latin typeface="Cambria Math" panose="02040503050406030204" pitchFamily="18" charset="0"/>
                            </a:rPr>
                          </m:ctrlPr>
                        </m:dPr>
                        <m:e>
                          <m:r>
                            <a:rPr lang="en-US" i="1" dirty="0">
                              <a:latin typeface="Cambria Math" panose="02040503050406030204" pitchFamily="18" charset="0"/>
                            </a:rPr>
                            <m:t>𝑥</m:t>
                          </m:r>
                        </m:e>
                      </m:d>
                      <m:r>
                        <a:rPr lang="en-US" i="0" dirty="0">
                          <a:latin typeface="Cambria Math" panose="02040503050406030204" pitchFamily="18" charset="0"/>
                        </a:rPr>
                        <m:t>=2</m:t>
                      </m:r>
                      <m:r>
                        <a:rPr lang="en-US" i="1" dirty="0">
                          <a:latin typeface="Cambria Math" panose="02040503050406030204" pitchFamily="18" charset="0"/>
                        </a:rPr>
                        <m:t>𝑥</m:t>
                      </m:r>
                    </m:oMath>
                  </m:oMathPara>
                </a14:m>
                <a:endParaRPr lang="en-US" dirty="0"/>
              </a:p>
              <a:p>
                <a:pPr marL="0" indent="0">
                  <a:lnSpc>
                    <a:spcPct val="150000"/>
                  </a:lnSpc>
                  <a:buNone/>
                </a:pPr>
                <a14:m>
                  <m:oMathPara xmlns:m="http://schemas.openxmlformats.org/officeDocument/2006/math">
                    <m:oMathParaPr>
                      <m:jc m:val="centerGroup"/>
                    </m:oMathParaPr>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smtClean="0">
                              <a:latin typeface="Cambria Math" panose="02040503050406030204" pitchFamily="18" charset="0"/>
                            </a:rPr>
                            <m:t>ⅆ</m:t>
                          </m:r>
                        </m:num>
                        <m:den>
                          <m:r>
                            <a:rPr lang="en-US" i="0" dirty="0" smtClean="0">
                              <a:latin typeface="Cambria Math" panose="02040503050406030204" pitchFamily="18" charset="0"/>
                            </a:rPr>
                            <m:t>ⅆ</m:t>
                          </m:r>
                          <m:r>
                            <a:rPr lang="en-US" i="1" dirty="0" smtClean="0">
                              <a:latin typeface="Cambria Math" panose="02040503050406030204" pitchFamily="18" charset="0"/>
                            </a:rPr>
                            <m:t>𝑥</m:t>
                          </m:r>
                        </m:den>
                      </m:f>
                      <m:r>
                        <a:rPr lang="en-US" i="1" dirty="0" smtClean="0">
                          <a:latin typeface="Cambria Math" panose="02040503050406030204" pitchFamily="18" charset="0"/>
                        </a:rPr>
                        <m:t>𝑓</m:t>
                      </m:r>
                      <m:d>
                        <m:dPr>
                          <m:ctrlPr>
                            <a:rPr lang="en-US" i="1" dirty="0" smtClean="0">
                              <a:solidFill>
                                <a:srgbClr val="836967"/>
                              </a:solidFill>
                              <a:latin typeface="Cambria Math" panose="02040503050406030204" pitchFamily="18" charset="0"/>
                            </a:rPr>
                          </m:ctrlPr>
                        </m:dPr>
                        <m:e>
                          <m:r>
                            <a:rPr lang="en-US" i="0" dirty="0" smtClean="0">
                              <a:latin typeface="Cambria Math" panose="02040503050406030204" pitchFamily="18" charset="0"/>
                            </a:rPr>
                            <m:t>2</m:t>
                          </m:r>
                        </m:e>
                      </m:d>
                      <m:r>
                        <a:rPr lang="en-US" i="0" dirty="0" smtClean="0">
                          <a:latin typeface="Cambria Math" panose="02040503050406030204" pitchFamily="18" charset="0"/>
                        </a:rPr>
                        <m:t>=4</m:t>
                      </m:r>
                    </m:oMath>
                  </m:oMathPara>
                </a14:m>
                <a:endParaRPr lang="en-US" dirty="0"/>
              </a:p>
              <a:p>
                <a:pPr marL="0" indent="0">
                  <a:lnSpc>
                    <a:spcPct val="100000"/>
                  </a:lnSpc>
                  <a:buNone/>
                </a:pPr>
                <a:endParaRPr lang="en-US" dirty="0"/>
              </a:p>
              <a:p>
                <a:pPr marL="0" indent="0">
                  <a:buNone/>
                </a:pPr>
                <a:endParaRPr lang="en-US" dirty="0"/>
              </a:p>
            </p:txBody>
          </p:sp>
        </mc:Choice>
        <mc:Fallback xmlns="">
          <p:sp>
            <p:nvSpPr>
              <p:cNvPr id="7" name="Content Placeholder 1">
                <a:extLst>
                  <a:ext uri="{FF2B5EF4-FFF2-40B4-BE49-F238E27FC236}">
                    <a16:creationId xmlns:a16="http://schemas.microsoft.com/office/drawing/2014/main" id="{6D72F357-1BB9-4D75-B3DA-4EDCBE2D064C}"/>
                  </a:ext>
                </a:extLst>
              </p:cNvPr>
              <p:cNvSpPr>
                <a:spLocks noGrp="1" noRot="1" noChangeAspect="1" noMove="1" noResize="1" noEditPoints="1" noAdjustHandles="1" noChangeArrowheads="1" noChangeShapeType="1" noTextEdit="1"/>
              </p:cNvSpPr>
              <p:nvPr>
                <p:ph sz="half" idx="2"/>
              </p:nvPr>
            </p:nvSpPr>
            <p:spPr>
              <a:xfrm>
                <a:off x="541612" y="1431014"/>
                <a:ext cx="5443085" cy="4978930"/>
              </a:xfrm>
              <a:blipFill>
                <a:blip r:embed="rId2"/>
                <a:stretch>
                  <a:fillRect l="-1008" t="-612"/>
                </a:stretch>
              </a:blipFill>
            </p:spPr>
            <p:txBody>
              <a:bodyPr/>
              <a:lstStyle/>
              <a:p>
                <a:r>
                  <a:rPr lang="en-US">
                    <a:noFill/>
                  </a:rPr>
                  <a:t> </a:t>
                </a:r>
              </a:p>
            </p:txBody>
          </p:sp>
        </mc:Fallback>
      </mc:AlternateContent>
      <p:pic>
        <p:nvPicPr>
          <p:cNvPr id="11" name="Picture 10" descr="Chart, line chart&#10;&#10;Description automatically generated">
            <a:extLst>
              <a:ext uri="{FF2B5EF4-FFF2-40B4-BE49-F238E27FC236}">
                <a16:creationId xmlns:a16="http://schemas.microsoft.com/office/drawing/2014/main" id="{70A2C3C4-AA6A-46F9-B7F5-8F1915AF12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3600" y="1284268"/>
            <a:ext cx="3518900" cy="3518900"/>
          </a:xfrm>
          <a:prstGeom prst="rect">
            <a:avLst/>
          </a:prstGeom>
        </p:spPr>
      </p:pic>
    </p:spTree>
    <p:extLst>
      <p:ext uri="{BB962C8B-B14F-4D97-AF65-F5344CB8AC3E}">
        <p14:creationId xmlns:p14="http://schemas.microsoft.com/office/powerpoint/2010/main" val="2314105869"/>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square" lIns="91440" tIns="45720" rIns="91440" bIns="45720" rtlCol="0">
        <a:normAutofit fontScale="92500" lnSpcReduction="20000"/>
      </a:bodyPr>
      <a:lstStyle>
        <a:defPPr algn="l">
          <a:spcAft>
            <a:spcPts val="2000"/>
          </a:spcAft>
          <a:defRPr sz="1600" dirty="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Welcome to PowerPoint_Win32_new.potx" id="{95F22252-1276-4CE0-B5B2-7173AC23E7C1}" vid="{5251F4FC-9BFF-4FAA-9D53-CA33255737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17773</TotalTime>
  <Words>10786</Words>
  <Application>Microsoft Macintosh PowerPoint</Application>
  <PresentationFormat>Widescreen</PresentationFormat>
  <Paragraphs>695</Paragraphs>
  <Slides>84</Slides>
  <Notes>29</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84</vt:i4>
      </vt:variant>
    </vt:vector>
  </HeadingPairs>
  <TitlesOfParts>
    <vt:vector size="96" baseType="lpstr">
      <vt:lpstr>Arial</vt:lpstr>
      <vt:lpstr>Calibri</vt:lpstr>
      <vt:lpstr>Cambria Math</vt:lpstr>
      <vt:lpstr>Consolas</vt:lpstr>
      <vt:lpstr>Courier New</vt:lpstr>
      <vt:lpstr>JetBrains Mono</vt:lpstr>
      <vt:lpstr>Segoe UI</vt:lpstr>
      <vt:lpstr>Segoe UI Light</vt:lpstr>
      <vt:lpstr>Segoe UI Semibold</vt:lpstr>
      <vt:lpstr>Tahoma</vt:lpstr>
      <vt:lpstr>WelcomeDoc</vt:lpstr>
      <vt:lpstr>Worksheet</vt:lpstr>
      <vt:lpstr>Deep Learning for Beginners</vt:lpstr>
      <vt:lpstr>Section IV Derivatives and Gradient Descent</vt:lpstr>
      <vt:lpstr>Gradient Descent</vt:lpstr>
      <vt:lpstr>Derivatives</vt:lpstr>
      <vt:lpstr>Derivatives – Measuring “Steepness”</vt:lpstr>
      <vt:lpstr>Derivatives – Measuring “Steepness”</vt:lpstr>
      <vt:lpstr>Derivatives – Measuring “Steepness”</vt:lpstr>
      <vt:lpstr>Derivatives – Using SymPy</vt:lpstr>
      <vt:lpstr>Derivatives – Using SymPy</vt:lpstr>
      <vt:lpstr>Derivatives – Using SymPy</vt:lpstr>
      <vt:lpstr>Partial Derivatives</vt:lpstr>
      <vt:lpstr>Partial Derivatives</vt:lpstr>
      <vt:lpstr>Partial Derivatives</vt:lpstr>
      <vt:lpstr>Gradient Descent - Making Calculus Useful</vt:lpstr>
      <vt:lpstr>The Essence of Gradient Descent</vt:lpstr>
      <vt:lpstr>The Essence of Gradient Descent</vt:lpstr>
      <vt:lpstr>Gradient Descent with One Variable</vt:lpstr>
      <vt:lpstr>Gradient Descent with One Variable</vt:lpstr>
      <vt:lpstr>Gradient Descent with One Variable</vt:lpstr>
      <vt:lpstr>Gradient Descent with One Variable</vt:lpstr>
      <vt:lpstr>Gradient Descent with One Variable</vt:lpstr>
      <vt:lpstr>Gradient Descent – A Metaphor</vt:lpstr>
      <vt:lpstr>Gradient Descent – A Metaphor</vt:lpstr>
      <vt:lpstr>Multivariable Gradient Descent: Partial Derivatives</vt:lpstr>
      <vt:lpstr>Multivariable Gradient Descent</vt:lpstr>
      <vt:lpstr>Section V Stochastic Gradient Descent</vt:lpstr>
      <vt:lpstr>Let’s Walk Before We Run</vt:lpstr>
      <vt:lpstr>Simple Linear Regression</vt:lpstr>
      <vt:lpstr>Simple Linear Regression</vt:lpstr>
      <vt:lpstr>Simple Linear Regression</vt:lpstr>
      <vt:lpstr>Sum of Least Squares</vt:lpstr>
      <vt:lpstr>Sum of Least Squares</vt:lpstr>
      <vt:lpstr>Calculating Sum of Squares </vt:lpstr>
      <vt:lpstr>Gradient Descent for Linear Regression</vt:lpstr>
      <vt:lpstr>Let’s Walk Through This…</vt:lpstr>
      <vt:lpstr>Let’s Walk Through This…</vt:lpstr>
      <vt:lpstr>Let’s Walk Through This…</vt:lpstr>
      <vt:lpstr>Let’s Walk Through This…</vt:lpstr>
      <vt:lpstr>Great! How Do We Extend this to a  Neural Network?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Convex versus Non-Convex</vt:lpstr>
      <vt:lpstr>Convex versus Non-Convex</vt:lpstr>
      <vt:lpstr>Convex versus Non-Convex</vt:lpstr>
      <vt:lpstr>Stochastic Gradient Descent</vt:lpstr>
      <vt:lpstr>Stochastic Gradient Descent</vt:lpstr>
      <vt:lpstr>Why Stochastic Gradient Descent? </vt:lpstr>
      <vt:lpstr>Is Finding the Global Minimum the Objective? </vt:lpstr>
      <vt:lpstr>EXERCISE 3</vt:lpstr>
      <vt:lpstr>Section VI Backpropagation</vt:lpstr>
      <vt:lpstr>The Chain Rule </vt:lpstr>
      <vt:lpstr>Chain Rule: A Simple Example</vt:lpstr>
      <vt:lpstr>Chain Rule: A Simple Example</vt:lpstr>
      <vt:lpstr>Chain Rule: A Simple Example</vt:lpstr>
      <vt:lpstr>Using Chain Rule for Neural Networks</vt:lpstr>
      <vt:lpstr>Forward Propagation Review</vt:lpstr>
      <vt:lpstr>Using Chain Rule for Neural Networks</vt:lpstr>
      <vt:lpstr>Using Chain Rule for Neural Networks</vt:lpstr>
      <vt:lpstr>Using Chain Rule for Neural Networks</vt:lpstr>
      <vt:lpstr>Using Chain Rule for Neural Networks</vt:lpstr>
      <vt:lpstr>Untangling a Derivative</vt:lpstr>
      <vt:lpstr>Untangling a Derivative</vt:lpstr>
      <vt:lpstr>Untangling a Derivative</vt:lpstr>
      <vt:lpstr>Untangling a Derivative</vt:lpstr>
      <vt:lpstr>Find the Remaining Derivatives</vt:lpstr>
      <vt:lpstr>All Neural Network Derivative Components </vt:lpstr>
      <vt:lpstr>All Neural Network Derivative Components </vt:lpstr>
      <vt:lpstr>PowerPoint Presentation</vt:lpstr>
      <vt:lpstr>Now What? Oh Yeah, Gradient Descent</vt:lpstr>
      <vt:lpstr>Now What? Oh Yeah, Gradient Descent</vt:lpstr>
      <vt:lpstr>Backward Propagation and Stochastic Gradient Descent</vt:lpstr>
      <vt:lpstr>Backward Propagation and Stochastic Gradient Descent</vt:lpstr>
      <vt:lpstr>EXERCISE 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PowerPoint</dc:title>
  <dc:creator>Thomas Nield</dc:creator>
  <cp:keywords/>
  <cp:lastModifiedBy>Thomas Nield</cp:lastModifiedBy>
  <cp:revision>290</cp:revision>
  <dcterms:created xsi:type="dcterms:W3CDTF">2019-03-03T21:22:54Z</dcterms:created>
  <dcterms:modified xsi:type="dcterms:W3CDTF">2022-12-03T15:48:28Z</dcterms:modified>
  <cp:version/>
</cp:coreProperties>
</file>